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70" r:id="rId10"/>
    <p:sldId id="271" r:id="rId11"/>
    <p:sldId id="272" r:id="rId12"/>
    <p:sldId id="273" r:id="rId13"/>
    <p:sldId id="264" r:id="rId14"/>
    <p:sldId id="265" r:id="rId15"/>
    <p:sldId id="266" r:id="rId16"/>
    <p:sldId id="267" r:id="rId17"/>
    <p:sldId id="268" r:id="rId18"/>
    <p:sldId id="269"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pl-PL" smtClean="0"/>
              <a:t>Kliknij, aby edytować styl</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en-US" dirty="0"/>
          </a:p>
        </p:txBody>
      </p:sp>
      <p:sp>
        <p:nvSpPr>
          <p:cNvPr id="4" name="Date Placeholder 3"/>
          <p:cNvSpPr>
            <a:spLocks noGrp="1"/>
          </p:cNvSpPr>
          <p:nvPr>
            <p:ph type="dt" sz="half" idx="10"/>
          </p:nvPr>
        </p:nvSpPr>
        <p:spPr/>
        <p:txBody>
          <a:bodyPr/>
          <a:lstStyle/>
          <a:p>
            <a:fld id="{40F80544-42CF-4C49-85EC-6375845CB5F0}" type="datetimeFigureOut">
              <a:rPr lang="pl-PL" smtClean="0"/>
              <a:t>2019-08-14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E83559E0-8CB9-4F3A-AC2A-F2A78567890D}" type="slidenum">
              <a:rPr lang="pl-PL" smtClean="0"/>
              <a:t>‹#›</a:t>
            </a:fld>
            <a:endParaRPr lang="pl-PL"/>
          </a:p>
        </p:txBody>
      </p:sp>
    </p:spTree>
    <p:extLst>
      <p:ext uri="{BB962C8B-B14F-4D97-AF65-F5344CB8AC3E}">
        <p14:creationId xmlns:p14="http://schemas.microsoft.com/office/powerpoint/2010/main" val="2499435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pl-PL" smtClean="0"/>
              <a:t>Kliknij, aby edytować styl</a:t>
            </a:r>
            <a:endParaRPr lang="en-US" dirty="0"/>
          </a:p>
        </p:txBody>
      </p:sp>
      <p:sp>
        <p:nvSpPr>
          <p:cNvPr id="3" name="Content Placeholder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p:txBody>
          <a:bodyPr/>
          <a:lstStyle/>
          <a:p>
            <a:fld id="{40F80544-42CF-4C49-85EC-6375845CB5F0}" type="datetimeFigureOut">
              <a:rPr lang="pl-PL" smtClean="0"/>
              <a:t>2019-08-14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E83559E0-8CB9-4F3A-AC2A-F2A78567890D}" type="slidenum">
              <a:rPr lang="pl-PL" smtClean="0"/>
              <a:t>‹#›</a:t>
            </a:fld>
            <a:endParaRPr lang="pl-PL"/>
          </a:p>
        </p:txBody>
      </p:sp>
    </p:spTree>
    <p:extLst>
      <p:ext uri="{BB962C8B-B14F-4D97-AF65-F5344CB8AC3E}">
        <p14:creationId xmlns:p14="http://schemas.microsoft.com/office/powerpoint/2010/main" val="10711575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pl-PL" smtClean="0"/>
              <a:t>Kliknij, aby edytować styl</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Date Placeholder 3"/>
          <p:cNvSpPr>
            <a:spLocks noGrp="1"/>
          </p:cNvSpPr>
          <p:nvPr>
            <p:ph type="dt" sz="half" idx="10"/>
          </p:nvPr>
        </p:nvSpPr>
        <p:spPr/>
        <p:txBody>
          <a:bodyPr/>
          <a:lstStyle/>
          <a:p>
            <a:fld id="{40F80544-42CF-4C49-85EC-6375845CB5F0}" type="datetimeFigureOut">
              <a:rPr lang="pl-PL" smtClean="0"/>
              <a:t>2019-08-14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E83559E0-8CB9-4F3A-AC2A-F2A78567890D}" type="slidenum">
              <a:rPr lang="pl-PL" smtClean="0"/>
              <a:t>‹#›</a:t>
            </a:fld>
            <a:endParaRPr lang="pl-PL"/>
          </a:p>
        </p:txBody>
      </p:sp>
    </p:spTree>
    <p:extLst>
      <p:ext uri="{BB962C8B-B14F-4D97-AF65-F5344CB8AC3E}">
        <p14:creationId xmlns:p14="http://schemas.microsoft.com/office/powerpoint/2010/main" val="3876892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Date Placeholder 4"/>
          <p:cNvSpPr>
            <a:spLocks noGrp="1"/>
          </p:cNvSpPr>
          <p:nvPr>
            <p:ph type="dt" sz="half" idx="10"/>
          </p:nvPr>
        </p:nvSpPr>
        <p:spPr/>
        <p:txBody>
          <a:bodyPr/>
          <a:lstStyle/>
          <a:p>
            <a:fld id="{40F80544-42CF-4C49-85EC-6375845CB5F0}" type="datetimeFigureOut">
              <a:rPr lang="pl-PL" smtClean="0"/>
              <a:t>2019-08-14</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E83559E0-8CB9-4F3A-AC2A-F2A78567890D}" type="slidenum">
              <a:rPr lang="pl-PL" smtClean="0"/>
              <a:t>‹#›</a:t>
            </a:fld>
            <a:endParaRPr lang="pl-PL"/>
          </a:p>
        </p:txBody>
      </p:sp>
    </p:spTree>
    <p:extLst>
      <p:ext uri="{BB962C8B-B14F-4D97-AF65-F5344CB8AC3E}">
        <p14:creationId xmlns:p14="http://schemas.microsoft.com/office/powerpoint/2010/main" val="1292712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smtClean="0"/>
              <a:t>Kliknij, aby edytować styl</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7" name="Date Placeholder 6"/>
          <p:cNvSpPr>
            <a:spLocks noGrp="1"/>
          </p:cNvSpPr>
          <p:nvPr>
            <p:ph type="dt" sz="half" idx="10"/>
          </p:nvPr>
        </p:nvSpPr>
        <p:spPr/>
        <p:txBody>
          <a:bodyPr/>
          <a:lstStyle/>
          <a:p>
            <a:fld id="{40F80544-42CF-4C49-85EC-6375845CB5F0}" type="datetimeFigureOut">
              <a:rPr lang="pl-PL" smtClean="0"/>
              <a:t>2019-08-14</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E83559E0-8CB9-4F3A-AC2A-F2A78567890D}" type="slidenum">
              <a:rPr lang="pl-PL" smtClean="0"/>
              <a:t>‹#›</a:t>
            </a:fld>
            <a:endParaRPr lang="pl-PL"/>
          </a:p>
        </p:txBody>
      </p:sp>
    </p:spTree>
    <p:extLst>
      <p:ext uri="{BB962C8B-B14F-4D97-AF65-F5344CB8AC3E}">
        <p14:creationId xmlns:p14="http://schemas.microsoft.com/office/powerpoint/2010/main" val="3346880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pl-PL" smtClean="0"/>
              <a:t>Kliknij, aby edytować styl</a:t>
            </a:r>
            <a:endParaRPr lang="en-US" dirty="0"/>
          </a:p>
        </p:txBody>
      </p:sp>
      <p:sp>
        <p:nvSpPr>
          <p:cNvPr id="3" name="Date Placeholder 2"/>
          <p:cNvSpPr>
            <a:spLocks noGrp="1"/>
          </p:cNvSpPr>
          <p:nvPr>
            <p:ph type="dt" sz="half" idx="10"/>
          </p:nvPr>
        </p:nvSpPr>
        <p:spPr/>
        <p:txBody>
          <a:bodyPr/>
          <a:lstStyle/>
          <a:p>
            <a:fld id="{40F80544-42CF-4C49-85EC-6375845CB5F0}" type="datetimeFigureOut">
              <a:rPr lang="pl-PL" smtClean="0"/>
              <a:t>2019-08-14</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E83559E0-8CB9-4F3A-AC2A-F2A78567890D}" type="slidenum">
              <a:rPr lang="pl-PL" smtClean="0"/>
              <a:t>‹#›</a:t>
            </a:fld>
            <a:endParaRPr lang="pl-PL"/>
          </a:p>
        </p:txBody>
      </p:sp>
    </p:spTree>
    <p:extLst>
      <p:ext uri="{BB962C8B-B14F-4D97-AF65-F5344CB8AC3E}">
        <p14:creationId xmlns:p14="http://schemas.microsoft.com/office/powerpoint/2010/main" val="3188499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F80544-42CF-4C49-85EC-6375845CB5F0}" type="datetimeFigureOut">
              <a:rPr lang="pl-PL" smtClean="0"/>
              <a:t>2019-08-14</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E83559E0-8CB9-4F3A-AC2A-F2A78567890D}" type="slidenum">
              <a:rPr lang="pl-PL" smtClean="0"/>
              <a:t>‹#›</a:t>
            </a:fld>
            <a:endParaRPr lang="pl-PL"/>
          </a:p>
        </p:txBody>
      </p:sp>
    </p:spTree>
    <p:extLst>
      <p:ext uri="{BB962C8B-B14F-4D97-AF65-F5344CB8AC3E}">
        <p14:creationId xmlns:p14="http://schemas.microsoft.com/office/powerpoint/2010/main" val="6051081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pl-PL" smtClean="0"/>
              <a:t>Kliknij, aby edytować styl</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pl-PL" smtClean="0"/>
              <a:t>Kliknij, aby edytować style wzorca tekstu</a:t>
            </a:r>
          </a:p>
        </p:txBody>
      </p:sp>
      <p:sp>
        <p:nvSpPr>
          <p:cNvPr id="5" name="Date Placeholder 4"/>
          <p:cNvSpPr>
            <a:spLocks noGrp="1"/>
          </p:cNvSpPr>
          <p:nvPr>
            <p:ph type="dt" sz="half" idx="10"/>
          </p:nvPr>
        </p:nvSpPr>
        <p:spPr/>
        <p:txBody>
          <a:bodyPr/>
          <a:lstStyle/>
          <a:p>
            <a:fld id="{40F80544-42CF-4C49-85EC-6375845CB5F0}" type="datetimeFigureOut">
              <a:rPr lang="pl-PL" smtClean="0"/>
              <a:t>2019-08-14</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E83559E0-8CB9-4F3A-AC2A-F2A78567890D}" type="slidenum">
              <a:rPr lang="pl-PL" smtClean="0"/>
              <a:t>‹#›</a:t>
            </a:fld>
            <a:endParaRPr lang="pl-PL"/>
          </a:p>
        </p:txBody>
      </p:sp>
    </p:spTree>
    <p:extLst>
      <p:ext uri="{BB962C8B-B14F-4D97-AF65-F5344CB8AC3E}">
        <p14:creationId xmlns:p14="http://schemas.microsoft.com/office/powerpoint/2010/main" val="1577457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pl-PL" smtClean="0"/>
              <a:t>Kliknij, aby edytować styl</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smtClean="0"/>
              <a:t>Kliknij ikonę, aby dodać obraz</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Date Placeholder 4"/>
          <p:cNvSpPr>
            <a:spLocks noGrp="1"/>
          </p:cNvSpPr>
          <p:nvPr>
            <p:ph type="dt" sz="half" idx="10"/>
          </p:nvPr>
        </p:nvSpPr>
        <p:spPr/>
        <p:txBody>
          <a:bodyPr/>
          <a:lstStyle/>
          <a:p>
            <a:fld id="{40F80544-42CF-4C49-85EC-6375845CB5F0}" type="datetimeFigureOut">
              <a:rPr lang="pl-PL" smtClean="0"/>
              <a:t>2019-08-14</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E83559E0-8CB9-4F3A-AC2A-F2A78567890D}" type="slidenum">
              <a:rPr lang="pl-PL" smtClean="0"/>
              <a:t>‹#›</a:t>
            </a:fld>
            <a:endParaRPr lang="pl-PL"/>
          </a:p>
        </p:txBody>
      </p:sp>
    </p:spTree>
    <p:extLst>
      <p:ext uri="{BB962C8B-B14F-4D97-AF65-F5344CB8AC3E}">
        <p14:creationId xmlns:p14="http://schemas.microsoft.com/office/powerpoint/2010/main" val="33043534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ytuł i podpis">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pl-PL" smtClean="0"/>
              <a:t>Kliknij, aby edytować styl</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Date Placeholder 3"/>
          <p:cNvSpPr>
            <a:spLocks noGrp="1"/>
          </p:cNvSpPr>
          <p:nvPr>
            <p:ph type="dt" sz="half" idx="10"/>
          </p:nvPr>
        </p:nvSpPr>
        <p:spPr/>
        <p:txBody>
          <a:bodyPr/>
          <a:lstStyle/>
          <a:p>
            <a:fld id="{40F80544-42CF-4C49-85EC-6375845CB5F0}" type="datetimeFigureOut">
              <a:rPr lang="pl-PL" smtClean="0"/>
              <a:t>2019-08-14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E83559E0-8CB9-4F3A-AC2A-F2A78567890D}" type="slidenum">
              <a:rPr lang="pl-PL" smtClean="0"/>
              <a:t>‹#›</a:t>
            </a:fld>
            <a:endParaRPr lang="pl-PL"/>
          </a:p>
        </p:txBody>
      </p:sp>
    </p:spTree>
    <p:extLst>
      <p:ext uri="{BB962C8B-B14F-4D97-AF65-F5344CB8AC3E}">
        <p14:creationId xmlns:p14="http://schemas.microsoft.com/office/powerpoint/2010/main" val="1846730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Oferta z podpisem">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pl-PL" smtClean="0"/>
              <a:t>Kliknij, aby edytować styl</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l-PL" smtClean="0"/>
              <a:t>Kliknij, aby edytować style wzorca tekstu</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Date Placeholder 3"/>
          <p:cNvSpPr>
            <a:spLocks noGrp="1"/>
          </p:cNvSpPr>
          <p:nvPr>
            <p:ph type="dt" sz="half" idx="10"/>
          </p:nvPr>
        </p:nvSpPr>
        <p:spPr/>
        <p:txBody>
          <a:bodyPr/>
          <a:lstStyle/>
          <a:p>
            <a:fld id="{40F80544-42CF-4C49-85EC-6375845CB5F0}" type="datetimeFigureOut">
              <a:rPr lang="pl-PL" smtClean="0"/>
              <a:t>2019-08-14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E83559E0-8CB9-4F3A-AC2A-F2A78567890D}" type="slidenum">
              <a:rPr lang="pl-PL" smtClean="0"/>
              <a:t>‹#›</a:t>
            </a:fld>
            <a:endParaRPr lang="pl-PL"/>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4570414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arta nazwy">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pl-PL" smtClean="0"/>
              <a:t>Kliknij, aby edytować styl</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Date Placeholder 3"/>
          <p:cNvSpPr>
            <a:spLocks noGrp="1"/>
          </p:cNvSpPr>
          <p:nvPr>
            <p:ph type="dt" sz="half" idx="10"/>
          </p:nvPr>
        </p:nvSpPr>
        <p:spPr/>
        <p:txBody>
          <a:bodyPr/>
          <a:lstStyle/>
          <a:p>
            <a:fld id="{40F80544-42CF-4C49-85EC-6375845CB5F0}" type="datetimeFigureOut">
              <a:rPr lang="pl-PL" smtClean="0"/>
              <a:t>2019-08-14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E83559E0-8CB9-4F3A-AC2A-F2A78567890D}" type="slidenum">
              <a:rPr lang="pl-PL" smtClean="0"/>
              <a:t>‹#›</a:t>
            </a:fld>
            <a:endParaRPr lang="pl-PL"/>
          </a:p>
        </p:txBody>
      </p:sp>
    </p:spTree>
    <p:extLst>
      <p:ext uri="{BB962C8B-B14F-4D97-AF65-F5344CB8AC3E}">
        <p14:creationId xmlns:p14="http://schemas.microsoft.com/office/powerpoint/2010/main" val="17030668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a nazwy cytatu">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pl-PL" smtClean="0"/>
              <a:t>Kliknij, aby edytować styl</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l-PL" smtClean="0"/>
              <a:t>Kliknij, aby edytować style wzorca tekstu</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Date Placeholder 3"/>
          <p:cNvSpPr>
            <a:spLocks noGrp="1"/>
          </p:cNvSpPr>
          <p:nvPr>
            <p:ph type="dt" sz="half" idx="10"/>
          </p:nvPr>
        </p:nvSpPr>
        <p:spPr/>
        <p:txBody>
          <a:bodyPr/>
          <a:lstStyle/>
          <a:p>
            <a:fld id="{40F80544-42CF-4C49-85EC-6375845CB5F0}" type="datetimeFigureOut">
              <a:rPr lang="pl-PL" smtClean="0"/>
              <a:t>2019-08-14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E83559E0-8CB9-4F3A-AC2A-F2A78567890D}" type="slidenum">
              <a:rPr lang="pl-PL" smtClean="0"/>
              <a:t>‹#›</a:t>
            </a:fld>
            <a:endParaRPr lang="pl-PL"/>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2938549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rawda lub fałsz">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pl-PL" smtClean="0"/>
              <a:t>Kliknij, aby edytować styl</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l-PL" smtClean="0"/>
              <a:t>Kliknij, aby edytować style wzorca tekstu</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Date Placeholder 3"/>
          <p:cNvSpPr>
            <a:spLocks noGrp="1"/>
          </p:cNvSpPr>
          <p:nvPr>
            <p:ph type="dt" sz="half" idx="10"/>
          </p:nvPr>
        </p:nvSpPr>
        <p:spPr/>
        <p:txBody>
          <a:bodyPr/>
          <a:lstStyle/>
          <a:p>
            <a:fld id="{40F80544-42CF-4C49-85EC-6375845CB5F0}" type="datetimeFigureOut">
              <a:rPr lang="pl-PL" smtClean="0"/>
              <a:t>2019-08-14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E83559E0-8CB9-4F3A-AC2A-F2A78567890D}" type="slidenum">
              <a:rPr lang="pl-PL" smtClean="0"/>
              <a:t>‹#›</a:t>
            </a:fld>
            <a:endParaRPr lang="pl-PL"/>
          </a:p>
        </p:txBody>
      </p:sp>
    </p:spTree>
    <p:extLst>
      <p:ext uri="{BB962C8B-B14F-4D97-AF65-F5344CB8AC3E}">
        <p14:creationId xmlns:p14="http://schemas.microsoft.com/office/powerpoint/2010/main" val="17788081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Vertical Text Placeholder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p:txBody>
          <a:bodyPr/>
          <a:lstStyle/>
          <a:p>
            <a:fld id="{40F80544-42CF-4C49-85EC-6375845CB5F0}" type="datetimeFigureOut">
              <a:rPr lang="pl-PL" smtClean="0"/>
              <a:t>2019-08-14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E83559E0-8CB9-4F3A-AC2A-F2A78567890D}" type="slidenum">
              <a:rPr lang="pl-PL" smtClean="0"/>
              <a:t>‹#›</a:t>
            </a:fld>
            <a:endParaRPr lang="pl-PL"/>
          </a:p>
        </p:txBody>
      </p:sp>
    </p:spTree>
    <p:extLst>
      <p:ext uri="{BB962C8B-B14F-4D97-AF65-F5344CB8AC3E}">
        <p14:creationId xmlns:p14="http://schemas.microsoft.com/office/powerpoint/2010/main" val="36553581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pl-PL" smtClean="0"/>
              <a:t>Kliknij, aby edytować styl</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p:txBody>
          <a:bodyPr/>
          <a:lstStyle/>
          <a:p>
            <a:fld id="{40F80544-42CF-4C49-85EC-6375845CB5F0}" type="datetimeFigureOut">
              <a:rPr lang="pl-PL" smtClean="0"/>
              <a:t>2019-08-14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E83559E0-8CB9-4F3A-AC2A-F2A78567890D}" type="slidenum">
              <a:rPr lang="pl-PL" smtClean="0"/>
              <a:t>‹#›</a:t>
            </a:fld>
            <a:endParaRPr lang="pl-PL"/>
          </a:p>
        </p:txBody>
      </p:sp>
    </p:spTree>
    <p:extLst>
      <p:ext uri="{BB962C8B-B14F-4D97-AF65-F5344CB8AC3E}">
        <p14:creationId xmlns:p14="http://schemas.microsoft.com/office/powerpoint/2010/main" val="3831533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pl-PL" smtClean="0"/>
              <a:t>Kliknij, aby edytować styl</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0F80544-42CF-4C49-85EC-6375845CB5F0}" type="datetimeFigureOut">
              <a:rPr lang="pl-PL" smtClean="0"/>
              <a:t>2019-08-14</a:t>
            </a:fld>
            <a:endParaRPr lang="pl-PL"/>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pl-PL"/>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83559E0-8CB9-4F3A-AC2A-F2A78567890D}" type="slidenum">
              <a:rPr lang="pl-PL" smtClean="0"/>
              <a:t>‹#›</a:t>
            </a:fld>
            <a:endParaRPr lang="pl-PL"/>
          </a:p>
        </p:txBody>
      </p:sp>
    </p:spTree>
    <p:extLst>
      <p:ext uri="{BB962C8B-B14F-4D97-AF65-F5344CB8AC3E}">
        <p14:creationId xmlns:p14="http://schemas.microsoft.com/office/powerpoint/2010/main" val="38372796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lstStyle/>
          <a:p>
            <a:pPr algn="ctr"/>
            <a:r>
              <a:rPr lang="pl-PL" sz="9600" dirty="0" smtClean="0"/>
              <a:t>Logopedia</a:t>
            </a:r>
            <a:endParaRPr lang="pl-PL" sz="9600" dirty="0"/>
          </a:p>
        </p:txBody>
      </p:sp>
    </p:spTree>
    <p:extLst>
      <p:ext uri="{BB962C8B-B14F-4D97-AF65-F5344CB8AC3E}">
        <p14:creationId xmlns:p14="http://schemas.microsoft.com/office/powerpoint/2010/main" val="249425604"/>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77334" y="2421924"/>
            <a:ext cx="8596668" cy="1655806"/>
          </a:xfrm>
        </p:spPr>
        <p:txBody>
          <a:bodyPr>
            <a:noAutofit/>
          </a:bodyPr>
          <a:lstStyle/>
          <a:p>
            <a:pPr algn="ctr"/>
            <a:r>
              <a:rPr lang="pl-PL" sz="6600" dirty="0" smtClean="0"/>
              <a:t>Kim jest logopeda i czym się zajmuje?</a:t>
            </a:r>
            <a:endParaRPr lang="pl-PL" sz="6600" dirty="0"/>
          </a:p>
        </p:txBody>
      </p:sp>
    </p:spTree>
    <p:extLst>
      <p:ext uri="{BB962C8B-B14F-4D97-AF65-F5344CB8AC3E}">
        <p14:creationId xmlns:p14="http://schemas.microsoft.com/office/powerpoint/2010/main" val="1466374326"/>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Logopeda to </a:t>
            </a:r>
            <a:r>
              <a:rPr lang="pl-PL" u="sng" dirty="0" smtClean="0"/>
              <a:t>specjalista</a:t>
            </a:r>
            <a:r>
              <a:rPr lang="pl-PL" dirty="0" smtClean="0"/>
              <a:t>, który zajmuje się:</a:t>
            </a:r>
            <a:endParaRPr lang="pl-PL" dirty="0"/>
          </a:p>
        </p:txBody>
      </p:sp>
      <p:sp>
        <p:nvSpPr>
          <p:cNvPr id="3" name="Symbol zastępczy zawartości 2"/>
          <p:cNvSpPr>
            <a:spLocks noGrp="1"/>
          </p:cNvSpPr>
          <p:nvPr>
            <p:ph idx="1"/>
          </p:nvPr>
        </p:nvSpPr>
        <p:spPr/>
        <p:txBody>
          <a:bodyPr/>
          <a:lstStyle/>
          <a:p>
            <a:r>
              <a:rPr lang="pl-PL" dirty="0">
                <a:solidFill>
                  <a:schemeClr val="tx1"/>
                </a:solidFill>
              </a:rPr>
              <a:t>d</a:t>
            </a:r>
            <a:r>
              <a:rPr lang="pl-PL" dirty="0" smtClean="0">
                <a:solidFill>
                  <a:schemeClr val="tx1"/>
                </a:solidFill>
              </a:rPr>
              <a:t>iagnozą;</a:t>
            </a:r>
          </a:p>
          <a:p>
            <a:r>
              <a:rPr lang="pl-PL" dirty="0">
                <a:solidFill>
                  <a:schemeClr val="tx1"/>
                </a:solidFill>
              </a:rPr>
              <a:t>s</a:t>
            </a:r>
            <a:r>
              <a:rPr lang="pl-PL" dirty="0" smtClean="0">
                <a:solidFill>
                  <a:schemeClr val="tx1"/>
                </a:solidFill>
              </a:rPr>
              <a:t>tymulacją rozwoju mowy;</a:t>
            </a:r>
          </a:p>
          <a:p>
            <a:r>
              <a:rPr lang="pl-PL" dirty="0">
                <a:solidFill>
                  <a:schemeClr val="tx1"/>
                </a:solidFill>
              </a:rPr>
              <a:t>t</a:t>
            </a:r>
            <a:r>
              <a:rPr lang="pl-PL" dirty="0" smtClean="0">
                <a:solidFill>
                  <a:schemeClr val="tx1"/>
                </a:solidFill>
              </a:rPr>
              <a:t>erapią zaburzeń (m.in. artykulacji, mowy, głosu, języka pisanego, karmienia, połykania a także zaburzeń powstałych na podłożu neurologicznym) oraz</a:t>
            </a:r>
          </a:p>
          <a:p>
            <a:r>
              <a:rPr lang="pl-PL" dirty="0">
                <a:solidFill>
                  <a:schemeClr val="tx1"/>
                </a:solidFill>
              </a:rPr>
              <a:t>p</a:t>
            </a:r>
            <a:r>
              <a:rPr lang="pl-PL" dirty="0" smtClean="0">
                <a:solidFill>
                  <a:schemeClr val="tx1"/>
                </a:solidFill>
              </a:rPr>
              <a:t>rofilaktyką.</a:t>
            </a:r>
          </a:p>
          <a:p>
            <a:endParaRPr lang="pl-PL" dirty="0" smtClean="0"/>
          </a:p>
          <a:p>
            <a:endParaRPr lang="pl-PL" dirty="0"/>
          </a:p>
        </p:txBody>
      </p:sp>
    </p:spTree>
    <p:extLst>
      <p:ext uri="{BB962C8B-B14F-4D97-AF65-F5344CB8AC3E}">
        <p14:creationId xmlns:p14="http://schemas.microsoft.com/office/powerpoint/2010/main" val="1710911404"/>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77334" y="609599"/>
            <a:ext cx="8596668" cy="1550989"/>
          </a:xfrm>
        </p:spPr>
        <p:txBody>
          <a:bodyPr>
            <a:normAutofit fontScale="90000"/>
          </a:bodyPr>
          <a:lstStyle/>
          <a:p>
            <a:r>
              <a:rPr lang="pl-PL" dirty="0" smtClean="0"/>
              <a:t>                         Uwaga!!! </a:t>
            </a:r>
            <a:br>
              <a:rPr lang="pl-PL" dirty="0" smtClean="0"/>
            </a:br>
            <a:r>
              <a:rPr lang="pl-PL" dirty="0" smtClean="0"/>
              <a:t/>
            </a:r>
            <a:br>
              <a:rPr lang="pl-PL" dirty="0" smtClean="0"/>
            </a:br>
            <a:r>
              <a:rPr lang="pl-PL" dirty="0" smtClean="0"/>
              <a:t>Logopeda zajmuje się nie tylko korekcją wad wymowy!!! </a:t>
            </a:r>
            <a:br>
              <a:rPr lang="pl-PL" dirty="0" smtClean="0"/>
            </a:br>
            <a:r>
              <a:rPr lang="pl-PL" dirty="0" smtClean="0"/>
              <a:t/>
            </a:r>
            <a:br>
              <a:rPr lang="pl-PL" dirty="0" smtClean="0"/>
            </a:br>
            <a:r>
              <a:rPr lang="pl-PL" dirty="0" smtClean="0"/>
              <a:t>Pracuje także z dziećmi z:</a:t>
            </a:r>
            <a:endParaRPr lang="pl-PL" dirty="0"/>
          </a:p>
        </p:txBody>
      </p:sp>
      <p:sp>
        <p:nvSpPr>
          <p:cNvPr id="3" name="Symbol zastępczy zawartości 2"/>
          <p:cNvSpPr>
            <a:spLocks noGrp="1"/>
          </p:cNvSpPr>
          <p:nvPr>
            <p:ph idx="1"/>
          </p:nvPr>
        </p:nvSpPr>
        <p:spPr>
          <a:xfrm>
            <a:off x="677334" y="3632885"/>
            <a:ext cx="8596668" cy="2809103"/>
          </a:xfrm>
        </p:spPr>
        <p:txBody>
          <a:bodyPr>
            <a:normAutofit/>
          </a:bodyPr>
          <a:lstStyle/>
          <a:p>
            <a:r>
              <a:rPr lang="pl-PL" dirty="0">
                <a:solidFill>
                  <a:schemeClr val="tx1"/>
                </a:solidFill>
              </a:rPr>
              <a:t>d</a:t>
            </a:r>
            <a:r>
              <a:rPr lang="pl-PL" dirty="0" smtClean="0">
                <a:solidFill>
                  <a:schemeClr val="tx1"/>
                </a:solidFill>
              </a:rPr>
              <a:t>ysleksją (bądź zagrożeniem dysleksji);</a:t>
            </a:r>
          </a:p>
          <a:p>
            <a:r>
              <a:rPr lang="pl-PL" dirty="0">
                <a:solidFill>
                  <a:schemeClr val="tx1"/>
                </a:solidFill>
              </a:rPr>
              <a:t>o</a:t>
            </a:r>
            <a:r>
              <a:rPr lang="pl-PL" dirty="0" smtClean="0">
                <a:solidFill>
                  <a:schemeClr val="tx1"/>
                </a:solidFill>
              </a:rPr>
              <a:t>późnionym bądź niedokończonym rozwojem mowy;</a:t>
            </a:r>
          </a:p>
          <a:p>
            <a:r>
              <a:rPr lang="pl-PL" dirty="0">
                <a:solidFill>
                  <a:schemeClr val="tx1"/>
                </a:solidFill>
              </a:rPr>
              <a:t>r</a:t>
            </a:r>
            <a:r>
              <a:rPr lang="pl-PL" dirty="0" smtClean="0">
                <a:solidFill>
                  <a:schemeClr val="tx1"/>
                </a:solidFill>
              </a:rPr>
              <a:t>óżnymi problemami neurologicznymi;</a:t>
            </a:r>
          </a:p>
          <a:p>
            <a:r>
              <a:rPr lang="pl-PL" dirty="0">
                <a:solidFill>
                  <a:schemeClr val="tx1"/>
                </a:solidFill>
              </a:rPr>
              <a:t>a</a:t>
            </a:r>
            <a:r>
              <a:rPr lang="pl-PL" dirty="0" smtClean="0">
                <a:solidFill>
                  <a:schemeClr val="tx1"/>
                </a:solidFill>
              </a:rPr>
              <a:t>fazją;</a:t>
            </a:r>
          </a:p>
          <a:p>
            <a:r>
              <a:rPr lang="pl-PL" dirty="0">
                <a:solidFill>
                  <a:schemeClr val="tx1"/>
                </a:solidFill>
              </a:rPr>
              <a:t>a</a:t>
            </a:r>
            <a:r>
              <a:rPr lang="pl-PL" dirty="0" smtClean="0">
                <a:solidFill>
                  <a:schemeClr val="tx1"/>
                </a:solidFill>
              </a:rPr>
              <a:t>utyzmem;</a:t>
            </a:r>
          </a:p>
          <a:p>
            <a:r>
              <a:rPr lang="pl-PL" dirty="0">
                <a:solidFill>
                  <a:schemeClr val="tx1"/>
                </a:solidFill>
              </a:rPr>
              <a:t>z</a:t>
            </a:r>
            <a:r>
              <a:rPr lang="pl-PL" dirty="0" smtClean="0">
                <a:solidFill>
                  <a:schemeClr val="tx1"/>
                </a:solidFill>
              </a:rPr>
              <a:t>espołem Aspergera;</a:t>
            </a:r>
          </a:p>
          <a:p>
            <a:r>
              <a:rPr lang="pl-PL" dirty="0">
                <a:solidFill>
                  <a:schemeClr val="tx1"/>
                </a:solidFill>
              </a:rPr>
              <a:t>p</a:t>
            </a:r>
            <a:r>
              <a:rPr lang="pl-PL" dirty="0" smtClean="0">
                <a:solidFill>
                  <a:schemeClr val="tx1"/>
                </a:solidFill>
              </a:rPr>
              <a:t>omaga też dzieciom dwujęzycznym. </a:t>
            </a:r>
            <a:endParaRPr lang="pl-PL" dirty="0">
              <a:solidFill>
                <a:schemeClr val="tx1"/>
              </a:solidFill>
            </a:endParaRPr>
          </a:p>
        </p:txBody>
      </p:sp>
    </p:spTree>
    <p:extLst>
      <p:ext uri="{BB962C8B-B14F-4D97-AF65-F5344CB8AC3E}">
        <p14:creationId xmlns:p14="http://schemas.microsoft.com/office/powerpoint/2010/main" val="2697553205"/>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77334" y="609600"/>
            <a:ext cx="8596668" cy="2356022"/>
          </a:xfrm>
        </p:spPr>
        <p:txBody>
          <a:bodyPr>
            <a:noAutofit/>
          </a:bodyPr>
          <a:lstStyle/>
          <a:p>
            <a:r>
              <a:rPr lang="pl-PL" sz="2800" dirty="0" smtClean="0"/>
              <a:t>Zadania </a:t>
            </a:r>
            <a:r>
              <a:rPr lang="pl-PL" sz="2800" dirty="0"/>
              <a:t>logopedy </a:t>
            </a:r>
            <a:r>
              <a:rPr lang="pl-PL" sz="2800" dirty="0" smtClean="0"/>
              <a:t>w przedszkolu wynikające z </a:t>
            </a:r>
            <a:r>
              <a:rPr lang="pl-PL" sz="2800" i="1" u="sng" dirty="0" smtClean="0"/>
              <a:t>Rozporządzenia MEN z </a:t>
            </a:r>
            <a:r>
              <a:rPr lang="pl-PL" sz="2800" i="1" u="sng" dirty="0"/>
              <a:t>dnia </a:t>
            </a:r>
            <a:r>
              <a:rPr lang="pl-PL" sz="2800" i="1" u="sng" smtClean="0"/>
              <a:t>9 sierpnia 2017</a:t>
            </a:r>
            <a:r>
              <a:rPr lang="pl-PL" sz="2800" i="1" u="sng" smtClean="0"/>
              <a:t>r</a:t>
            </a:r>
            <a:r>
              <a:rPr lang="pl-PL" sz="2800" i="1" u="sng" dirty="0" smtClean="0"/>
              <a:t>. w </a:t>
            </a:r>
            <a:r>
              <a:rPr lang="pl-PL" sz="2800" i="1" u="sng" dirty="0"/>
              <a:t>sprawie zasad udzielania i </a:t>
            </a:r>
            <a:r>
              <a:rPr lang="pl-PL" sz="2800" i="1" u="sng" dirty="0" smtClean="0"/>
              <a:t>organizacji pomocy </a:t>
            </a:r>
            <a:r>
              <a:rPr lang="pl-PL" sz="2800" i="1" u="sng" dirty="0"/>
              <a:t>psychologiczno-pedagogicznej </a:t>
            </a:r>
            <a:r>
              <a:rPr lang="pl-PL" sz="2800" i="1" u="sng" dirty="0" smtClean="0"/>
              <a:t>w publicznych przedszkolach, szkołach </a:t>
            </a:r>
            <a:r>
              <a:rPr lang="pl-PL" sz="2800" i="1" u="sng" dirty="0"/>
              <a:t>i </a:t>
            </a:r>
            <a:r>
              <a:rPr lang="pl-PL" sz="2800" i="1" u="sng" dirty="0" smtClean="0"/>
              <a:t>placówkach:</a:t>
            </a:r>
            <a:endParaRPr lang="pl-PL" sz="2800" i="1" u="sng" dirty="0"/>
          </a:p>
        </p:txBody>
      </p:sp>
      <p:sp>
        <p:nvSpPr>
          <p:cNvPr id="3" name="Symbol zastępczy zawartości 2"/>
          <p:cNvSpPr>
            <a:spLocks noGrp="1"/>
          </p:cNvSpPr>
          <p:nvPr>
            <p:ph idx="1"/>
          </p:nvPr>
        </p:nvSpPr>
        <p:spPr>
          <a:xfrm>
            <a:off x="677334" y="3212756"/>
            <a:ext cx="8596668" cy="3097428"/>
          </a:xfrm>
        </p:spPr>
        <p:txBody>
          <a:bodyPr>
            <a:normAutofit fontScale="92500"/>
          </a:bodyPr>
          <a:lstStyle/>
          <a:p>
            <a:pPr lvl="0"/>
            <a:r>
              <a:rPr lang="pl-PL" dirty="0">
                <a:solidFill>
                  <a:schemeClr val="tx1"/>
                </a:solidFill>
              </a:rPr>
              <a:t>diagnozowanie logopedyczne, w tym prowadzenie badań przesiewowych w celu ustalenia stanu mowy uczniów;</a:t>
            </a:r>
          </a:p>
          <a:p>
            <a:pPr lvl="0">
              <a:lnSpc>
                <a:spcPct val="150000"/>
              </a:lnSpc>
            </a:pPr>
            <a:r>
              <a:rPr lang="pl-PL" dirty="0">
                <a:solidFill>
                  <a:schemeClr val="tx1"/>
                </a:solidFill>
              </a:rPr>
              <a:t>prowadzenie zajęć logopedycznych oraz porad i konsultacji dla uczniów i </a:t>
            </a:r>
            <a:r>
              <a:rPr lang="pl-PL" dirty="0" smtClean="0">
                <a:solidFill>
                  <a:schemeClr val="tx1"/>
                </a:solidFill>
              </a:rPr>
              <a:t>rodziców</a:t>
            </a:r>
            <a:br>
              <a:rPr lang="pl-PL" dirty="0" smtClean="0">
                <a:solidFill>
                  <a:schemeClr val="tx1"/>
                </a:solidFill>
              </a:rPr>
            </a:br>
            <a:r>
              <a:rPr lang="pl-PL" dirty="0" smtClean="0">
                <a:solidFill>
                  <a:schemeClr val="tx1"/>
                </a:solidFill>
              </a:rPr>
              <a:t>w </a:t>
            </a:r>
            <a:r>
              <a:rPr lang="pl-PL" dirty="0">
                <a:solidFill>
                  <a:schemeClr val="tx1"/>
                </a:solidFill>
              </a:rPr>
              <a:t>zakresie stymulacji rozwoju mowy uczniów i eliminowania jej zaburzeń;</a:t>
            </a:r>
          </a:p>
          <a:p>
            <a:pPr lvl="0"/>
            <a:r>
              <a:rPr lang="pl-PL" dirty="0">
                <a:solidFill>
                  <a:schemeClr val="tx1"/>
                </a:solidFill>
              </a:rPr>
              <a:t>podejmowanie działań profilaktycznych zapobiegających powstawaniu zaburzeń komunikacji językowej we współpracy z rodzicami uczniów;</a:t>
            </a:r>
          </a:p>
          <a:p>
            <a:pPr lvl="0"/>
            <a:r>
              <a:rPr lang="pl-PL" dirty="0">
                <a:solidFill>
                  <a:schemeClr val="tx1"/>
                </a:solidFill>
              </a:rPr>
              <a:t>wspieranie nauczycieli, wychowawców grup wychowawczych i innych specjalistów w udzielaniu pomocy psychologiczno-pedagogicznej.</a:t>
            </a:r>
          </a:p>
          <a:p>
            <a:endParaRPr lang="pl-PL" dirty="0"/>
          </a:p>
        </p:txBody>
      </p:sp>
    </p:spTree>
    <p:extLst>
      <p:ext uri="{BB962C8B-B14F-4D97-AF65-F5344CB8AC3E}">
        <p14:creationId xmlns:p14="http://schemas.microsoft.com/office/powerpoint/2010/main" val="273735350"/>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Zatem moimi głównymi zadaniami są:</a:t>
            </a:r>
            <a:endParaRPr lang="pl-PL" dirty="0"/>
          </a:p>
        </p:txBody>
      </p:sp>
      <p:sp>
        <p:nvSpPr>
          <p:cNvPr id="3" name="Symbol zastępczy zawartości 2"/>
          <p:cNvSpPr>
            <a:spLocks noGrp="1"/>
          </p:cNvSpPr>
          <p:nvPr>
            <p:ph idx="1"/>
          </p:nvPr>
        </p:nvSpPr>
        <p:spPr>
          <a:xfrm>
            <a:off x="677334" y="1930401"/>
            <a:ext cx="8596668" cy="4110962"/>
          </a:xfrm>
        </p:spPr>
        <p:txBody>
          <a:bodyPr/>
          <a:lstStyle/>
          <a:p>
            <a:pPr lvl="0"/>
            <a:r>
              <a:rPr lang="pl-PL" dirty="0">
                <a:solidFill>
                  <a:schemeClr val="tx1"/>
                </a:solidFill>
              </a:rPr>
              <a:t>badania przesiewowe (obserwacja, wskazanie dzieci, które wymagają pomocy logopedy);</a:t>
            </a:r>
          </a:p>
          <a:p>
            <a:pPr lvl="0"/>
            <a:r>
              <a:rPr lang="pl-PL" dirty="0">
                <a:solidFill>
                  <a:schemeClr val="tx1"/>
                </a:solidFill>
              </a:rPr>
              <a:t>właściwa diagnoza (rozpoznanie) oraz ustalenie indywidualnego programu terapii logopedycznej;</a:t>
            </a:r>
          </a:p>
          <a:p>
            <a:pPr lvl="0"/>
            <a:r>
              <a:rPr lang="pl-PL" dirty="0">
                <a:solidFill>
                  <a:schemeClr val="tx1"/>
                </a:solidFill>
              </a:rPr>
              <a:t>terapia logopedyczna;</a:t>
            </a:r>
          </a:p>
          <a:p>
            <a:pPr lvl="0"/>
            <a:r>
              <a:rPr lang="pl-PL" dirty="0">
                <a:solidFill>
                  <a:schemeClr val="tx1"/>
                </a:solidFill>
              </a:rPr>
              <a:t>udzielanie wskazówek rodzicom (do pracy w domu) i wychowawcom;</a:t>
            </a:r>
          </a:p>
          <a:p>
            <a:pPr lvl="0"/>
            <a:r>
              <a:rPr lang="pl-PL" dirty="0">
                <a:solidFill>
                  <a:schemeClr val="tx1"/>
                </a:solidFill>
              </a:rPr>
              <a:t>zapobieganie wadom wymowy (profilaktyka).</a:t>
            </a:r>
          </a:p>
          <a:p>
            <a:endParaRPr lang="pl-PL" dirty="0"/>
          </a:p>
        </p:txBody>
      </p:sp>
    </p:spTree>
    <p:extLst>
      <p:ext uri="{BB962C8B-B14F-4D97-AF65-F5344CB8AC3E}">
        <p14:creationId xmlns:p14="http://schemas.microsoft.com/office/powerpoint/2010/main" val="2516216752"/>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lstStyle/>
          <a:p>
            <a:pPr algn="ctr"/>
            <a:r>
              <a:rPr lang="pl-PL" sz="6600" dirty="0" smtClean="0"/>
              <a:t>Co to jest terapia logopedyczna?</a:t>
            </a:r>
            <a:endParaRPr lang="pl-PL" sz="6600" dirty="0"/>
          </a:p>
        </p:txBody>
      </p:sp>
    </p:spTree>
    <p:extLst>
      <p:ext uri="{BB962C8B-B14F-4D97-AF65-F5344CB8AC3E}">
        <p14:creationId xmlns:p14="http://schemas.microsoft.com/office/powerpoint/2010/main" val="236938823"/>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77334" y="609599"/>
            <a:ext cx="8596668" cy="1581665"/>
          </a:xfrm>
        </p:spPr>
        <p:txBody>
          <a:bodyPr>
            <a:noAutofit/>
          </a:bodyPr>
          <a:lstStyle/>
          <a:p>
            <a:r>
              <a:rPr lang="pl-PL" sz="2400" dirty="0" smtClean="0"/>
              <a:t>Terapia logopedyczna (...) </a:t>
            </a:r>
            <a:r>
              <a:rPr lang="pl-PL" sz="2400" dirty="0"/>
              <a:t>obejmuje swoim zasięgiem całość specyficznych, zamierzonych oddziaływań ukierunkowanych na usunięcie wszelkich zakłóceń porozumiewania się (...). Oddziaływania te mają na celu:</a:t>
            </a:r>
          </a:p>
        </p:txBody>
      </p:sp>
      <p:sp>
        <p:nvSpPr>
          <p:cNvPr id="3" name="Symbol zastępczy zawartości 2"/>
          <p:cNvSpPr>
            <a:spLocks noGrp="1"/>
          </p:cNvSpPr>
          <p:nvPr>
            <p:ph idx="1"/>
          </p:nvPr>
        </p:nvSpPr>
        <p:spPr>
          <a:xfrm>
            <a:off x="677334" y="2660821"/>
            <a:ext cx="8596668" cy="3904735"/>
          </a:xfrm>
        </p:spPr>
        <p:txBody>
          <a:bodyPr>
            <a:normAutofit fontScale="85000" lnSpcReduction="10000"/>
          </a:bodyPr>
          <a:lstStyle/>
          <a:p>
            <a:pPr fontAlgn="base"/>
            <a:r>
              <a:rPr lang="pl-PL" dirty="0">
                <a:solidFill>
                  <a:schemeClr val="tx1"/>
                </a:solidFill>
              </a:rPr>
              <a:t>usuwanie zaburzeń mowy;</a:t>
            </a:r>
          </a:p>
          <a:p>
            <a:pPr fontAlgn="base"/>
            <a:r>
              <a:rPr lang="pl-PL" dirty="0" smtClean="0">
                <a:solidFill>
                  <a:schemeClr val="tx1"/>
                </a:solidFill>
              </a:rPr>
              <a:t>przywracanie </a:t>
            </a:r>
            <a:r>
              <a:rPr lang="pl-PL" dirty="0">
                <a:solidFill>
                  <a:schemeClr val="tx1"/>
                </a:solidFill>
              </a:rPr>
              <a:t>mowy w przypadku jej utraty;</a:t>
            </a:r>
          </a:p>
          <a:p>
            <a:pPr fontAlgn="base"/>
            <a:r>
              <a:rPr lang="pl-PL" dirty="0" smtClean="0">
                <a:solidFill>
                  <a:schemeClr val="tx1"/>
                </a:solidFill>
              </a:rPr>
              <a:t>nauczanie </a:t>
            </a:r>
            <a:r>
              <a:rPr lang="pl-PL" dirty="0">
                <a:solidFill>
                  <a:schemeClr val="tx1"/>
                </a:solidFill>
              </a:rPr>
              <a:t>mowy, która się nie wykształciła;</a:t>
            </a:r>
          </a:p>
          <a:p>
            <a:pPr fontAlgn="base"/>
            <a:r>
              <a:rPr lang="pl-PL" dirty="0" smtClean="0">
                <a:solidFill>
                  <a:schemeClr val="tx1"/>
                </a:solidFill>
              </a:rPr>
              <a:t>wyrównanie </a:t>
            </a:r>
            <a:r>
              <a:rPr lang="pl-PL" dirty="0">
                <a:solidFill>
                  <a:schemeClr val="tx1"/>
                </a:solidFill>
              </a:rPr>
              <a:t>opóźnienia rozwoju mowy;</a:t>
            </a:r>
          </a:p>
          <a:p>
            <a:pPr fontAlgn="base"/>
            <a:r>
              <a:rPr lang="pl-PL" dirty="0" smtClean="0">
                <a:solidFill>
                  <a:schemeClr val="tx1"/>
                </a:solidFill>
              </a:rPr>
              <a:t>wypracowanie </a:t>
            </a:r>
            <a:r>
              <a:rPr lang="pl-PL" dirty="0">
                <a:solidFill>
                  <a:schemeClr val="tx1"/>
                </a:solidFill>
              </a:rPr>
              <a:t>odpowiedniego poziomu sprawności językowej;</a:t>
            </a:r>
          </a:p>
          <a:p>
            <a:pPr fontAlgn="base"/>
            <a:r>
              <a:rPr lang="pl-PL" dirty="0" smtClean="0">
                <a:solidFill>
                  <a:schemeClr val="tx1"/>
                </a:solidFill>
              </a:rPr>
              <a:t>likwidację </a:t>
            </a:r>
            <a:r>
              <a:rPr lang="pl-PL" dirty="0">
                <a:solidFill>
                  <a:schemeClr val="tx1"/>
                </a:solidFill>
              </a:rPr>
              <a:t>przyczyn i skutków (...) zaburzeń mowy. </a:t>
            </a:r>
          </a:p>
          <a:p>
            <a:pPr marL="0" indent="0">
              <a:buNone/>
            </a:pPr>
            <a:endParaRPr lang="pl-PL" dirty="0" smtClean="0">
              <a:solidFill>
                <a:schemeClr val="tx1"/>
              </a:solidFill>
            </a:endParaRPr>
          </a:p>
          <a:p>
            <a:pPr marL="0" indent="0">
              <a:lnSpc>
                <a:spcPct val="160000"/>
              </a:lnSpc>
              <a:buNone/>
            </a:pPr>
            <a:r>
              <a:rPr lang="pl-PL" dirty="0">
                <a:solidFill>
                  <a:schemeClr val="tx1"/>
                </a:solidFill>
              </a:rPr>
              <a:t>Terapią logopedyczną są zatem wszystkie </a:t>
            </a:r>
            <a:r>
              <a:rPr lang="pl-PL" u="sng" dirty="0">
                <a:solidFill>
                  <a:schemeClr val="tx1"/>
                </a:solidFill>
              </a:rPr>
              <a:t>czynności logopedy, rodziców i </a:t>
            </a:r>
            <a:r>
              <a:rPr lang="pl-PL" u="sng" dirty="0" smtClean="0">
                <a:solidFill>
                  <a:schemeClr val="tx1"/>
                </a:solidFill>
              </a:rPr>
              <a:t>dzieci</a:t>
            </a:r>
            <a:r>
              <a:rPr lang="pl-PL" dirty="0" smtClean="0">
                <a:solidFill>
                  <a:schemeClr val="tx1"/>
                </a:solidFill>
              </a:rPr>
              <a:t>, </a:t>
            </a:r>
            <a:r>
              <a:rPr lang="pl-PL" dirty="0">
                <a:solidFill>
                  <a:schemeClr val="tx1"/>
                </a:solidFill>
              </a:rPr>
              <a:t>które przyczyniają się do usunięcia zakłóceń komunikacyjnych.</a:t>
            </a:r>
          </a:p>
          <a:p>
            <a:pPr marL="0" indent="0">
              <a:lnSpc>
                <a:spcPct val="160000"/>
              </a:lnSpc>
              <a:buNone/>
            </a:pPr>
            <a:r>
              <a:rPr lang="pl-PL" sz="1100" dirty="0" smtClean="0">
                <a:solidFill>
                  <a:schemeClr val="tx1"/>
                </a:solidFill>
              </a:rPr>
              <a:t/>
            </a:r>
            <a:br>
              <a:rPr lang="pl-PL" sz="1100" dirty="0" smtClean="0">
                <a:solidFill>
                  <a:schemeClr val="tx1"/>
                </a:solidFill>
              </a:rPr>
            </a:br>
            <a:r>
              <a:rPr lang="pl-PL" sz="1100" dirty="0" smtClean="0">
                <a:solidFill>
                  <a:schemeClr val="tx1"/>
                </a:solidFill>
              </a:rPr>
              <a:t>G</a:t>
            </a:r>
            <a:r>
              <a:rPr lang="pl-PL" sz="1100" dirty="0">
                <a:solidFill>
                  <a:schemeClr val="tx1"/>
                </a:solidFill>
              </a:rPr>
              <a:t>. Jastrzębowska, O. Pelc-Pękala, Diagnoza i terapia logopedyczna zaburzeń komunikacji u dzieci [w:] </a:t>
            </a:r>
            <a:r>
              <a:rPr lang="pl-PL" sz="1100" dirty="0" smtClean="0">
                <a:solidFill>
                  <a:schemeClr val="tx1"/>
                </a:solidFill>
              </a:rPr>
              <a:t>Logopedia</a:t>
            </a:r>
            <a:r>
              <a:rPr lang="pl-PL" sz="1100" dirty="0">
                <a:solidFill>
                  <a:schemeClr val="tx1"/>
                </a:solidFill>
              </a:rPr>
              <a:t>. Pytania i odpowiedzi. Podręcznik akademicki, red. T. Gałkowski, G. Jastrzębowska, Opole 2003, s.326.</a:t>
            </a:r>
          </a:p>
        </p:txBody>
      </p:sp>
    </p:spTree>
    <p:extLst>
      <p:ext uri="{BB962C8B-B14F-4D97-AF65-F5344CB8AC3E}">
        <p14:creationId xmlns:p14="http://schemas.microsoft.com/office/powerpoint/2010/main" val="735981019"/>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Najważniejsze zasady terapii logopedycznej:</a:t>
            </a:r>
            <a:endParaRPr lang="pl-PL" dirty="0"/>
          </a:p>
        </p:txBody>
      </p:sp>
      <p:sp>
        <p:nvSpPr>
          <p:cNvPr id="3" name="Symbol zastępczy zawartości 2"/>
          <p:cNvSpPr>
            <a:spLocks noGrp="1"/>
          </p:cNvSpPr>
          <p:nvPr>
            <p:ph idx="1"/>
          </p:nvPr>
        </p:nvSpPr>
        <p:spPr/>
        <p:txBody>
          <a:bodyPr/>
          <a:lstStyle/>
          <a:p>
            <a:r>
              <a:rPr lang="pl-PL" dirty="0" smtClean="0">
                <a:solidFill>
                  <a:schemeClr val="tx1"/>
                </a:solidFill>
              </a:rPr>
              <a:t>Zasada wczesnego rozpoczynania terapii;</a:t>
            </a:r>
          </a:p>
          <a:p>
            <a:r>
              <a:rPr lang="pl-PL" dirty="0" smtClean="0">
                <a:solidFill>
                  <a:schemeClr val="tx1"/>
                </a:solidFill>
              </a:rPr>
              <a:t>Zasada indywidualizacji;</a:t>
            </a:r>
          </a:p>
          <a:p>
            <a:r>
              <a:rPr lang="pl-PL" dirty="0">
                <a:solidFill>
                  <a:schemeClr val="tx1"/>
                </a:solidFill>
              </a:rPr>
              <a:t>Zasadę wykorzystywania w procesie terapii wszelkich możliwości </a:t>
            </a:r>
            <a:r>
              <a:rPr lang="pl-PL" dirty="0" smtClean="0">
                <a:solidFill>
                  <a:schemeClr val="tx1"/>
                </a:solidFill>
              </a:rPr>
              <a:t>dziecka;</a:t>
            </a:r>
          </a:p>
          <a:p>
            <a:pPr fontAlgn="base"/>
            <a:r>
              <a:rPr lang="pl-PL" dirty="0">
                <a:solidFill>
                  <a:schemeClr val="tx1"/>
                </a:solidFill>
              </a:rPr>
              <a:t>Zasada kompleksowego oddziaływania;</a:t>
            </a:r>
          </a:p>
          <a:p>
            <a:pPr fontAlgn="base"/>
            <a:r>
              <a:rPr lang="pl-PL" dirty="0" smtClean="0">
                <a:solidFill>
                  <a:schemeClr val="tx1"/>
                </a:solidFill>
              </a:rPr>
              <a:t>Zasada </a:t>
            </a:r>
            <a:r>
              <a:rPr lang="pl-PL" dirty="0">
                <a:solidFill>
                  <a:schemeClr val="tx1"/>
                </a:solidFill>
              </a:rPr>
              <a:t>aktywnego i świadomego udziału;</a:t>
            </a:r>
          </a:p>
          <a:p>
            <a:pPr fontAlgn="base"/>
            <a:r>
              <a:rPr lang="pl-PL" u="sng" dirty="0" smtClean="0">
                <a:solidFill>
                  <a:schemeClr val="tx1"/>
                </a:solidFill>
              </a:rPr>
              <a:t>Zasada </a:t>
            </a:r>
            <a:r>
              <a:rPr lang="pl-PL" u="sng" dirty="0">
                <a:solidFill>
                  <a:schemeClr val="tx1"/>
                </a:solidFill>
              </a:rPr>
              <a:t>współpracy z najbliższym otoczeniem;</a:t>
            </a:r>
            <a:endParaRPr lang="pl-PL" dirty="0">
              <a:solidFill>
                <a:schemeClr val="tx1"/>
              </a:solidFill>
            </a:endParaRPr>
          </a:p>
          <a:p>
            <a:pPr fontAlgn="base"/>
            <a:r>
              <a:rPr lang="pl-PL" u="sng" dirty="0" smtClean="0">
                <a:solidFill>
                  <a:schemeClr val="tx1"/>
                </a:solidFill>
              </a:rPr>
              <a:t>Zasada </a:t>
            </a:r>
            <a:r>
              <a:rPr lang="pl-PL" u="sng" dirty="0">
                <a:solidFill>
                  <a:schemeClr val="tx1"/>
                </a:solidFill>
              </a:rPr>
              <a:t>systematyczności</a:t>
            </a:r>
            <a:r>
              <a:rPr lang="pl-PL" dirty="0">
                <a:solidFill>
                  <a:schemeClr val="tx1"/>
                </a:solidFill>
              </a:rPr>
              <a:t>;</a:t>
            </a:r>
          </a:p>
          <a:p>
            <a:pPr fontAlgn="base"/>
            <a:r>
              <a:rPr lang="pl-PL" dirty="0" smtClean="0">
                <a:solidFill>
                  <a:schemeClr val="tx1"/>
                </a:solidFill>
              </a:rPr>
              <a:t>Zasada </a:t>
            </a:r>
            <a:r>
              <a:rPr lang="pl-PL" dirty="0">
                <a:solidFill>
                  <a:schemeClr val="tx1"/>
                </a:solidFill>
              </a:rPr>
              <a:t>stopniowania </a:t>
            </a:r>
            <a:r>
              <a:rPr lang="pl-PL" dirty="0" smtClean="0">
                <a:solidFill>
                  <a:schemeClr val="tx1"/>
                </a:solidFill>
              </a:rPr>
              <a:t>trudności</a:t>
            </a:r>
            <a:r>
              <a:rPr lang="pl-PL" dirty="0">
                <a:solidFill>
                  <a:schemeClr val="tx1"/>
                </a:solidFill>
              </a:rPr>
              <a:t>.</a:t>
            </a:r>
          </a:p>
        </p:txBody>
      </p:sp>
    </p:spTree>
    <p:extLst>
      <p:ext uri="{BB962C8B-B14F-4D97-AF65-F5344CB8AC3E}">
        <p14:creationId xmlns:p14="http://schemas.microsoft.com/office/powerpoint/2010/main" val="2170594778"/>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lstStyle/>
          <a:p>
            <a:pPr algn="ctr"/>
            <a:r>
              <a:rPr lang="pl-PL" sz="6600" dirty="0" smtClean="0"/>
              <a:t>Dlaczego tak ważna jest praca w domu?</a:t>
            </a:r>
            <a:endParaRPr lang="pl-PL" sz="6600" dirty="0"/>
          </a:p>
        </p:txBody>
      </p:sp>
    </p:spTree>
    <p:extLst>
      <p:ext uri="{BB962C8B-B14F-4D97-AF65-F5344CB8AC3E}">
        <p14:creationId xmlns:p14="http://schemas.microsoft.com/office/powerpoint/2010/main" val="3245963095"/>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77334" y="609599"/>
            <a:ext cx="8596668" cy="1482811"/>
          </a:xfrm>
        </p:spPr>
        <p:txBody>
          <a:bodyPr>
            <a:normAutofit fontScale="90000"/>
          </a:bodyPr>
          <a:lstStyle/>
          <a:p>
            <a:r>
              <a:rPr lang="pl-PL" dirty="0"/>
              <a:t>Ćwiczenia w domu to jeden </a:t>
            </a:r>
            <a:r>
              <a:rPr lang="pl-PL" dirty="0" smtClean="0"/>
              <a:t>z najważniejszych </a:t>
            </a:r>
            <a:r>
              <a:rPr lang="pl-PL" dirty="0"/>
              <a:t>elementów terapii </a:t>
            </a:r>
            <a:r>
              <a:rPr lang="pl-PL" dirty="0" smtClean="0"/>
              <a:t>logopedycznej. Dlaczego</a:t>
            </a:r>
            <a:r>
              <a:rPr lang="pl-PL" dirty="0"/>
              <a:t>?</a:t>
            </a:r>
          </a:p>
        </p:txBody>
      </p:sp>
      <p:sp>
        <p:nvSpPr>
          <p:cNvPr id="3" name="Symbol zastępczy zawartości 2"/>
          <p:cNvSpPr>
            <a:spLocks noGrp="1"/>
          </p:cNvSpPr>
          <p:nvPr>
            <p:ph idx="1"/>
          </p:nvPr>
        </p:nvSpPr>
        <p:spPr>
          <a:xfrm>
            <a:off x="677334" y="2619631"/>
            <a:ext cx="8596668" cy="4036541"/>
          </a:xfrm>
        </p:spPr>
        <p:txBody>
          <a:bodyPr>
            <a:normAutofit fontScale="92500" lnSpcReduction="10000"/>
          </a:bodyPr>
          <a:lstStyle/>
          <a:p>
            <a:pPr fontAlgn="base">
              <a:lnSpc>
                <a:spcPct val="150000"/>
              </a:lnSpc>
            </a:pPr>
            <a:r>
              <a:rPr lang="pl-PL" dirty="0">
                <a:solidFill>
                  <a:schemeClr val="tx1"/>
                </a:solidFill>
              </a:rPr>
              <a:t>Ponieważ tylko systematyczna, codzienna praca pozwoli utrwalić umiejętności kształtowane na zajęciach i prawidłowe nawyki, jednocześnie osłabiając wpływ tych złych.</a:t>
            </a:r>
          </a:p>
          <a:p>
            <a:pPr>
              <a:lnSpc>
                <a:spcPct val="150000"/>
              </a:lnSpc>
            </a:pPr>
            <a:r>
              <a:rPr lang="pl-PL" dirty="0">
                <a:solidFill>
                  <a:schemeClr val="tx1"/>
                </a:solidFill>
              </a:rPr>
              <a:t>Bez regularnych ćwiczeń w domu nie będzie efektów terapii. Albo będą one dużo mniejsze, osiągnięte z większym trudem i </a:t>
            </a:r>
            <a:r>
              <a:rPr lang="pl-PL" dirty="0" smtClean="0">
                <a:solidFill>
                  <a:schemeClr val="tx1"/>
                </a:solidFill>
              </a:rPr>
              <a:t>wysiłkiem </a:t>
            </a:r>
            <a:r>
              <a:rPr lang="pl-PL" dirty="0">
                <a:solidFill>
                  <a:schemeClr val="tx1"/>
                </a:solidFill>
              </a:rPr>
              <a:t>dzieci</a:t>
            </a:r>
            <a:r>
              <a:rPr lang="pl-PL" dirty="0" smtClean="0">
                <a:solidFill>
                  <a:schemeClr val="tx1"/>
                </a:solidFill>
              </a:rPr>
              <a:t>.</a:t>
            </a:r>
          </a:p>
          <a:p>
            <a:pPr fontAlgn="base">
              <a:lnSpc>
                <a:spcPct val="150000"/>
              </a:lnSpc>
            </a:pPr>
            <a:r>
              <a:rPr lang="pl-PL" u="sng" dirty="0">
                <a:solidFill>
                  <a:schemeClr val="tx1"/>
                </a:solidFill>
              </a:rPr>
              <a:t>Cały sens terapii logopedycznej opiera się właśnie na codziennym powtarzaniu, a dzięki temu utrwalaniu, właściwych wzorców.</a:t>
            </a:r>
            <a:r>
              <a:rPr lang="pl-PL" dirty="0">
                <a:solidFill>
                  <a:schemeClr val="tx1"/>
                </a:solidFill>
              </a:rPr>
              <a:t> </a:t>
            </a:r>
            <a:r>
              <a:rPr lang="pl-PL" dirty="0" smtClean="0">
                <a:solidFill>
                  <a:schemeClr val="tx1"/>
                </a:solidFill>
              </a:rPr>
              <a:t>Wystarczy </a:t>
            </a:r>
            <a:r>
              <a:rPr lang="pl-PL" dirty="0">
                <a:solidFill>
                  <a:schemeClr val="tx1"/>
                </a:solidFill>
              </a:rPr>
              <a:t>tylko wykonywać ćwiczenia i zadania z ostatnich zajęć wpisane lub wklejone do zeszytów Waszych dzieci. </a:t>
            </a:r>
            <a:r>
              <a:rPr lang="pl-PL" dirty="0" smtClean="0">
                <a:solidFill>
                  <a:schemeClr val="tx1"/>
                </a:solidFill>
              </a:rPr>
              <a:t>Raz </a:t>
            </a:r>
            <a:r>
              <a:rPr lang="pl-PL" dirty="0">
                <a:solidFill>
                  <a:schemeClr val="tx1"/>
                </a:solidFill>
              </a:rPr>
              <a:t>w tygodniu warto powtórzyć cały dotychczasowy materiał</a:t>
            </a:r>
            <a:r>
              <a:rPr lang="pl-PL" dirty="0" smtClean="0">
                <a:solidFill>
                  <a:schemeClr val="tx1"/>
                </a:solidFill>
              </a:rPr>
              <a:t>.</a:t>
            </a:r>
            <a:r>
              <a:rPr lang="pl-PL" dirty="0">
                <a:solidFill>
                  <a:schemeClr val="tx1"/>
                </a:solidFill>
              </a:rPr>
              <a:t/>
            </a:r>
            <a:br>
              <a:rPr lang="pl-PL" dirty="0">
                <a:solidFill>
                  <a:schemeClr val="tx1"/>
                </a:solidFill>
              </a:rPr>
            </a:br>
            <a:endParaRPr lang="pl-PL" dirty="0">
              <a:solidFill>
                <a:schemeClr val="tx1"/>
              </a:solidFill>
            </a:endParaRPr>
          </a:p>
        </p:txBody>
      </p:sp>
    </p:spTree>
    <p:extLst>
      <p:ext uri="{BB962C8B-B14F-4D97-AF65-F5344CB8AC3E}">
        <p14:creationId xmlns:p14="http://schemas.microsoft.com/office/powerpoint/2010/main" val="113867272"/>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77334" y="2273643"/>
            <a:ext cx="8596668" cy="2438400"/>
          </a:xfrm>
        </p:spPr>
        <p:txBody>
          <a:bodyPr>
            <a:normAutofit fontScale="90000"/>
          </a:bodyPr>
          <a:lstStyle/>
          <a:p>
            <a:pPr fontAlgn="base"/>
            <a:r>
              <a:rPr lang="pl-PL" sz="4900" dirty="0"/>
              <a:t>Pamiętajcie!</a:t>
            </a:r>
            <a:br>
              <a:rPr lang="pl-PL" sz="4900" dirty="0"/>
            </a:br>
            <a:r>
              <a:rPr lang="pl-PL" sz="4900" u="sng" dirty="0"/>
              <a:t>To tylko 10-15 minut </a:t>
            </a:r>
            <a:r>
              <a:rPr lang="pl-PL" sz="4900" u="sng" dirty="0" smtClean="0"/>
              <a:t>dziennie,</a:t>
            </a:r>
            <a:r>
              <a:rPr lang="pl-PL" sz="4900" dirty="0"/>
              <a:t> </a:t>
            </a:r>
            <a:r>
              <a:rPr lang="pl-PL" sz="4900" dirty="0" smtClean="0"/>
              <a:t/>
            </a:r>
            <a:br>
              <a:rPr lang="pl-PL" sz="4900" dirty="0" smtClean="0"/>
            </a:br>
            <a:r>
              <a:rPr lang="pl-PL" sz="4900" dirty="0" smtClean="0"/>
              <a:t>a </a:t>
            </a:r>
            <a:r>
              <a:rPr lang="pl-PL" sz="4900" dirty="0"/>
              <a:t>może zmienić bardzo wiele!</a:t>
            </a:r>
            <a:br>
              <a:rPr lang="pl-PL" sz="4900" dirty="0"/>
            </a:br>
            <a:r>
              <a:rPr lang="pl-PL" dirty="0"/>
              <a:t/>
            </a:r>
            <a:br>
              <a:rPr lang="pl-PL" dirty="0"/>
            </a:br>
            <a:r>
              <a:rPr lang="pl-PL" dirty="0"/>
              <a:t/>
            </a:r>
            <a:br>
              <a:rPr lang="pl-PL" dirty="0"/>
            </a:br>
            <a:endParaRPr lang="pl-PL" dirty="0"/>
          </a:p>
        </p:txBody>
      </p:sp>
    </p:spTree>
    <p:extLst>
      <p:ext uri="{BB962C8B-B14F-4D97-AF65-F5344CB8AC3E}">
        <p14:creationId xmlns:p14="http://schemas.microsoft.com/office/powerpoint/2010/main" val="461144337"/>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lstStyle/>
          <a:p>
            <a:pPr algn="ctr"/>
            <a:r>
              <a:rPr lang="pl-PL" sz="6600" dirty="0" smtClean="0"/>
              <a:t>Jak powinien przebiegać rozwój mowy dziecka?</a:t>
            </a:r>
            <a:endParaRPr lang="pl-PL" sz="6600" dirty="0"/>
          </a:p>
        </p:txBody>
      </p:sp>
    </p:spTree>
    <p:extLst>
      <p:ext uri="{BB962C8B-B14F-4D97-AF65-F5344CB8AC3E}">
        <p14:creationId xmlns:p14="http://schemas.microsoft.com/office/powerpoint/2010/main" val="3478807253"/>
      </p:ext>
    </p:extLst>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77334" y="609600"/>
            <a:ext cx="8596668" cy="1046206"/>
          </a:xfrm>
        </p:spPr>
        <p:txBody>
          <a:bodyPr>
            <a:normAutofit/>
          </a:bodyPr>
          <a:lstStyle/>
          <a:p>
            <a:r>
              <a:rPr lang="pl-PL" sz="2800" dirty="0"/>
              <a:t>Idąc za Ewą </a:t>
            </a:r>
            <a:r>
              <a:rPr lang="pl-PL" sz="2800" dirty="0" err="1" smtClean="0"/>
              <a:t>Czaplewską</a:t>
            </a:r>
            <a:r>
              <a:rPr lang="pl-PL" sz="2800" dirty="0" smtClean="0"/>
              <a:t> </a:t>
            </a:r>
            <a:r>
              <a:rPr lang="pl-PL" sz="2800" dirty="0"/>
              <a:t>przyjmuję, </a:t>
            </a:r>
            <a:r>
              <a:rPr lang="pl-PL" sz="2800" dirty="0" smtClean="0"/>
              <a:t>że rozwój </a:t>
            </a:r>
            <a:r>
              <a:rPr lang="pl-PL" sz="2800" dirty="0"/>
              <a:t>mowy dziecka przebiega </a:t>
            </a:r>
            <a:r>
              <a:rPr lang="pl-PL" sz="2800" dirty="0" smtClean="0"/>
              <a:t>w następujący </a:t>
            </a:r>
            <a:r>
              <a:rPr lang="pl-PL" sz="2800" dirty="0"/>
              <a:t>sposób:</a:t>
            </a:r>
          </a:p>
        </p:txBody>
      </p:sp>
      <p:sp>
        <p:nvSpPr>
          <p:cNvPr id="3" name="Symbol zastępczy zawartości 2"/>
          <p:cNvSpPr>
            <a:spLocks noGrp="1"/>
          </p:cNvSpPr>
          <p:nvPr>
            <p:ph idx="1"/>
          </p:nvPr>
        </p:nvSpPr>
        <p:spPr>
          <a:xfrm>
            <a:off x="677334" y="1944129"/>
            <a:ext cx="8596668" cy="4097233"/>
          </a:xfrm>
        </p:spPr>
        <p:txBody>
          <a:bodyPr>
            <a:normAutofit fontScale="92500" lnSpcReduction="20000"/>
          </a:bodyPr>
          <a:lstStyle/>
          <a:p>
            <a:r>
              <a:rPr lang="pl-PL" b="1" dirty="0">
                <a:solidFill>
                  <a:schemeClr val="tx1"/>
                </a:solidFill>
              </a:rPr>
              <a:t>Niemowlę</a:t>
            </a:r>
            <a:r>
              <a:rPr lang="pl-PL" dirty="0">
                <a:solidFill>
                  <a:schemeClr val="tx1"/>
                </a:solidFill>
              </a:rPr>
              <a:t>: posługuje się różnymi dźwiękami samogłoskowymi, przede wszystkim [a, e] </a:t>
            </a:r>
            <a:r>
              <a:rPr lang="pl-PL" dirty="0" smtClean="0">
                <a:solidFill>
                  <a:schemeClr val="tx1"/>
                </a:solidFill>
              </a:rPr>
              <a:t>oraz </a:t>
            </a:r>
            <a:r>
              <a:rPr lang="pl-PL" dirty="0">
                <a:solidFill>
                  <a:schemeClr val="tx1"/>
                </a:solidFill>
              </a:rPr>
              <a:t>dźwiękami, które nie należą do systemu dźwiękowego języka polskiego. Występują głoski: [m, b, t, d]. </a:t>
            </a:r>
            <a:endParaRPr lang="pl-PL" dirty="0" smtClean="0">
              <a:solidFill>
                <a:schemeClr val="tx1"/>
              </a:solidFill>
            </a:endParaRPr>
          </a:p>
          <a:p>
            <a:pPr>
              <a:lnSpc>
                <a:spcPct val="160000"/>
              </a:lnSpc>
            </a:pPr>
            <a:r>
              <a:rPr lang="pl-PL" b="1" dirty="0" smtClean="0">
                <a:solidFill>
                  <a:schemeClr val="tx1"/>
                </a:solidFill>
              </a:rPr>
              <a:t>Dziecko </a:t>
            </a:r>
            <a:r>
              <a:rPr lang="pl-PL" b="1" dirty="0">
                <a:solidFill>
                  <a:schemeClr val="tx1"/>
                </a:solidFill>
              </a:rPr>
              <a:t>roczne i dwuletnie</a:t>
            </a:r>
            <a:r>
              <a:rPr lang="pl-PL" dirty="0">
                <a:solidFill>
                  <a:schemeClr val="tx1"/>
                </a:solidFill>
              </a:rPr>
              <a:t>: Wymawia już wszystkie samogłoski ustne: [a, e, o, u, i, y] oraz spółgłoski: [p, b, t, d, k, g, m, n, ń</a:t>
            </a:r>
            <a:r>
              <a:rPr lang="pl-PL" dirty="0" smtClean="0">
                <a:solidFill>
                  <a:schemeClr val="tx1"/>
                </a:solidFill>
              </a:rPr>
              <a:t>].</a:t>
            </a:r>
          </a:p>
          <a:p>
            <a:r>
              <a:rPr lang="pl-PL" b="1" dirty="0" smtClean="0">
                <a:solidFill>
                  <a:schemeClr val="tx1"/>
                </a:solidFill>
              </a:rPr>
              <a:t>Trzylatek</a:t>
            </a:r>
            <a:r>
              <a:rPr lang="pl-PL" dirty="0">
                <a:solidFill>
                  <a:schemeClr val="tx1"/>
                </a:solidFill>
              </a:rPr>
              <a:t>: Prawidłowo realizuje także spółgłoski: [l, ł, ś, ź, ć, </a:t>
            </a:r>
            <a:r>
              <a:rPr lang="pl-PL" dirty="0" err="1">
                <a:solidFill>
                  <a:schemeClr val="tx1"/>
                </a:solidFill>
              </a:rPr>
              <a:t>dź</a:t>
            </a:r>
            <a:r>
              <a:rPr lang="pl-PL" dirty="0">
                <a:solidFill>
                  <a:schemeClr val="tx1"/>
                </a:solidFill>
              </a:rPr>
              <a:t>, f, w, </a:t>
            </a:r>
            <a:r>
              <a:rPr lang="pl-PL" dirty="0" err="1">
                <a:solidFill>
                  <a:schemeClr val="tx1"/>
                </a:solidFill>
              </a:rPr>
              <a:t>ch</a:t>
            </a:r>
            <a:r>
              <a:rPr lang="pl-PL" dirty="0" smtClean="0">
                <a:solidFill>
                  <a:schemeClr val="tx1"/>
                </a:solidFill>
              </a:rPr>
              <a:t>].</a:t>
            </a:r>
          </a:p>
          <a:p>
            <a:r>
              <a:rPr lang="pl-PL" b="1" dirty="0" smtClean="0">
                <a:solidFill>
                  <a:schemeClr val="tx1"/>
                </a:solidFill>
              </a:rPr>
              <a:t>Czterolatek</a:t>
            </a:r>
            <a:r>
              <a:rPr lang="pl-PL" dirty="0">
                <a:solidFill>
                  <a:schemeClr val="tx1"/>
                </a:solidFill>
              </a:rPr>
              <a:t>: Poprawnie wymawia samogłoski nosowe [ę, ą] oraz spółgłoski [s, z, c, </a:t>
            </a:r>
            <a:r>
              <a:rPr lang="pl-PL" dirty="0" err="1">
                <a:solidFill>
                  <a:schemeClr val="tx1"/>
                </a:solidFill>
              </a:rPr>
              <a:t>dz</a:t>
            </a:r>
            <a:r>
              <a:rPr lang="pl-PL" dirty="0" smtClean="0">
                <a:solidFill>
                  <a:schemeClr val="tx1"/>
                </a:solidFill>
              </a:rPr>
              <a:t>].</a:t>
            </a:r>
          </a:p>
          <a:p>
            <a:r>
              <a:rPr lang="pl-PL" b="1" dirty="0" smtClean="0">
                <a:solidFill>
                  <a:schemeClr val="tx1"/>
                </a:solidFill>
              </a:rPr>
              <a:t>Pięciolatek</a:t>
            </a:r>
            <a:r>
              <a:rPr lang="pl-PL" dirty="0">
                <a:solidFill>
                  <a:schemeClr val="tx1"/>
                </a:solidFill>
              </a:rPr>
              <a:t>: Realizuje także szereg szumiący: [</a:t>
            </a:r>
            <a:r>
              <a:rPr lang="pl-PL" dirty="0" err="1">
                <a:solidFill>
                  <a:schemeClr val="tx1"/>
                </a:solidFill>
              </a:rPr>
              <a:t>sz</a:t>
            </a:r>
            <a:r>
              <a:rPr lang="pl-PL" dirty="0">
                <a:solidFill>
                  <a:schemeClr val="tx1"/>
                </a:solidFill>
              </a:rPr>
              <a:t>, ż, </a:t>
            </a:r>
            <a:r>
              <a:rPr lang="pl-PL" dirty="0" err="1">
                <a:solidFill>
                  <a:schemeClr val="tx1"/>
                </a:solidFill>
              </a:rPr>
              <a:t>cz</a:t>
            </a:r>
            <a:r>
              <a:rPr lang="pl-PL" dirty="0">
                <a:solidFill>
                  <a:schemeClr val="tx1"/>
                </a:solidFill>
              </a:rPr>
              <a:t>, </a:t>
            </a:r>
            <a:r>
              <a:rPr lang="pl-PL" dirty="0" err="1">
                <a:solidFill>
                  <a:schemeClr val="tx1"/>
                </a:solidFill>
              </a:rPr>
              <a:t>dż</a:t>
            </a:r>
            <a:r>
              <a:rPr lang="pl-PL" dirty="0" smtClean="0">
                <a:solidFill>
                  <a:schemeClr val="tx1"/>
                </a:solidFill>
              </a:rPr>
              <a:t>].</a:t>
            </a:r>
          </a:p>
          <a:p>
            <a:r>
              <a:rPr lang="pl-PL" b="1" dirty="0" smtClean="0">
                <a:solidFill>
                  <a:schemeClr val="tx1"/>
                </a:solidFill>
              </a:rPr>
              <a:t>Sześciolatek</a:t>
            </a:r>
            <a:r>
              <a:rPr lang="pl-PL" dirty="0">
                <a:solidFill>
                  <a:schemeClr val="tx1"/>
                </a:solidFill>
              </a:rPr>
              <a:t>: Powinien wymawiać głoskę [r</a:t>
            </a:r>
            <a:r>
              <a:rPr lang="pl-PL" dirty="0" smtClean="0">
                <a:solidFill>
                  <a:schemeClr val="tx1"/>
                </a:solidFill>
              </a:rPr>
              <a:t>].</a:t>
            </a:r>
          </a:p>
          <a:p>
            <a:endParaRPr lang="pl-PL" dirty="0">
              <a:solidFill>
                <a:schemeClr val="tx1"/>
              </a:solidFill>
            </a:endParaRPr>
          </a:p>
          <a:p>
            <a:pPr marL="0" indent="0">
              <a:lnSpc>
                <a:spcPct val="170000"/>
              </a:lnSpc>
              <a:buNone/>
            </a:pPr>
            <a:r>
              <a:rPr lang="pl-PL" sz="1100" dirty="0">
                <a:solidFill>
                  <a:schemeClr val="tx1"/>
                </a:solidFill>
              </a:rPr>
              <a:t>E. </a:t>
            </a:r>
            <a:r>
              <a:rPr lang="pl-PL" sz="1100" dirty="0" err="1">
                <a:solidFill>
                  <a:schemeClr val="tx1"/>
                </a:solidFill>
              </a:rPr>
              <a:t>Czaplewska</a:t>
            </a:r>
            <a:r>
              <a:rPr lang="pl-PL" sz="1100" dirty="0">
                <a:solidFill>
                  <a:schemeClr val="tx1"/>
                </a:solidFill>
              </a:rPr>
              <a:t>, Diagnoza zaburzeń rozwoju artykulacji, [w:] Diagnoza logopedyczna. Podręcznik akademicki, red. E. </a:t>
            </a:r>
            <a:r>
              <a:rPr lang="pl-PL" sz="1100" dirty="0" err="1">
                <a:solidFill>
                  <a:schemeClr val="tx1"/>
                </a:solidFill>
              </a:rPr>
              <a:t>Czaplewska</a:t>
            </a:r>
            <a:r>
              <a:rPr lang="pl-PL" sz="1100" dirty="0">
                <a:solidFill>
                  <a:schemeClr val="tx1"/>
                </a:solidFill>
              </a:rPr>
              <a:t>, </a:t>
            </a:r>
            <a:r>
              <a:rPr lang="pl-PL" sz="1100" dirty="0" smtClean="0">
                <a:solidFill>
                  <a:schemeClr val="tx1"/>
                </a:solidFill>
              </a:rPr>
              <a:t>S</a:t>
            </a:r>
            <a:r>
              <a:rPr lang="pl-PL" sz="1100" dirty="0">
                <a:solidFill>
                  <a:schemeClr val="tx1"/>
                </a:solidFill>
              </a:rPr>
              <a:t>. Milewski, Gdańskie Wydawnictwo Psychologiczne, Sopot 2012, s. 65-120.</a:t>
            </a:r>
          </a:p>
          <a:p>
            <a:pPr marL="0" indent="0">
              <a:buNone/>
            </a:pPr>
            <a:endParaRPr lang="pl-PL" dirty="0"/>
          </a:p>
        </p:txBody>
      </p:sp>
    </p:spTree>
    <p:extLst>
      <p:ext uri="{BB962C8B-B14F-4D97-AF65-F5344CB8AC3E}">
        <p14:creationId xmlns:p14="http://schemas.microsoft.com/office/powerpoint/2010/main" val="2936654564"/>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pPr marL="0" indent="0" algn="ctr" fontAlgn="base">
              <a:buNone/>
            </a:pPr>
            <a:r>
              <a:rPr lang="pl-PL" sz="2400" dirty="0">
                <a:solidFill>
                  <a:schemeClr val="tx1"/>
                </a:solidFill>
              </a:rPr>
              <a:t>Opóźnienia w osiąganiu kolejnych stadiów rozwoju mowy </a:t>
            </a:r>
            <a:br>
              <a:rPr lang="pl-PL" sz="2400" dirty="0">
                <a:solidFill>
                  <a:schemeClr val="tx1"/>
                </a:solidFill>
              </a:rPr>
            </a:br>
            <a:r>
              <a:rPr lang="pl-PL" sz="2400" dirty="0">
                <a:solidFill>
                  <a:schemeClr val="tx1"/>
                </a:solidFill>
              </a:rPr>
              <a:t>nie powinny przekraczać 6 miesięcy</a:t>
            </a:r>
            <a:r>
              <a:rPr lang="pl-PL" dirty="0">
                <a:solidFill>
                  <a:schemeClr val="tx1"/>
                </a:solidFill>
              </a:rPr>
              <a:t>.</a:t>
            </a:r>
          </a:p>
          <a:p>
            <a:pPr marL="0" indent="0" algn="ctr" fontAlgn="base">
              <a:buNone/>
            </a:pPr>
            <a:endParaRPr lang="pl-PL" dirty="0">
              <a:solidFill>
                <a:schemeClr val="tx1"/>
              </a:solidFill>
            </a:endParaRPr>
          </a:p>
          <a:p>
            <a:pPr marL="0" indent="0" algn="ctr" fontAlgn="base">
              <a:buNone/>
            </a:pPr>
            <a:r>
              <a:rPr lang="pl-PL" sz="2400" b="1" dirty="0">
                <a:solidFill>
                  <a:schemeClr val="tx1"/>
                </a:solidFill>
              </a:rPr>
              <a:t>Dziecko rozpoczynające naukę w szkole </a:t>
            </a:r>
            <a:endParaRPr lang="pl-PL" sz="2400" dirty="0">
              <a:solidFill>
                <a:schemeClr val="tx1"/>
              </a:solidFill>
            </a:endParaRPr>
          </a:p>
          <a:p>
            <a:pPr marL="0" indent="0" algn="ctr" fontAlgn="base">
              <a:buNone/>
            </a:pPr>
            <a:r>
              <a:rPr lang="pl-PL" sz="2400" b="1" dirty="0">
                <a:solidFill>
                  <a:schemeClr val="tx1"/>
                </a:solidFill>
              </a:rPr>
              <a:t>powinno prawidłowo realizować wszystkie głoski.</a:t>
            </a:r>
            <a:endParaRPr lang="pl-PL" sz="2400" dirty="0">
              <a:solidFill>
                <a:schemeClr val="tx1"/>
              </a:solidFill>
            </a:endParaRPr>
          </a:p>
          <a:p>
            <a:endParaRPr lang="pl-PL" dirty="0">
              <a:solidFill>
                <a:schemeClr val="tx1"/>
              </a:solidFill>
            </a:endParaRPr>
          </a:p>
        </p:txBody>
      </p:sp>
    </p:spTree>
    <p:extLst>
      <p:ext uri="{BB962C8B-B14F-4D97-AF65-F5344CB8AC3E}">
        <p14:creationId xmlns:p14="http://schemas.microsoft.com/office/powerpoint/2010/main" val="4023499377"/>
      </p:ext>
    </p:extLst>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77334" y="609600"/>
            <a:ext cx="8596668" cy="1013254"/>
          </a:xfrm>
        </p:spPr>
        <p:txBody>
          <a:bodyPr>
            <a:normAutofit/>
          </a:bodyPr>
          <a:lstStyle/>
          <a:p>
            <a:r>
              <a:rPr lang="pl-PL" sz="2800" dirty="0"/>
              <a:t>Wady wymowy najczęściej występujące u dzieci w wieku przedszkolnym i szkolnym </a:t>
            </a:r>
            <a:r>
              <a:rPr lang="pl-PL" sz="2800" dirty="0" smtClean="0"/>
              <a:t>to:</a:t>
            </a:r>
            <a:endParaRPr lang="pl-PL" sz="2800" dirty="0"/>
          </a:p>
        </p:txBody>
      </p:sp>
      <p:sp>
        <p:nvSpPr>
          <p:cNvPr id="3" name="Symbol zastępczy zawartości 2"/>
          <p:cNvSpPr>
            <a:spLocks noGrp="1"/>
          </p:cNvSpPr>
          <p:nvPr>
            <p:ph idx="1"/>
          </p:nvPr>
        </p:nvSpPr>
        <p:spPr>
          <a:xfrm>
            <a:off x="677334" y="1738184"/>
            <a:ext cx="8596668" cy="4942701"/>
          </a:xfrm>
        </p:spPr>
        <p:txBody>
          <a:bodyPr>
            <a:normAutofit fontScale="40000" lnSpcReduction="20000"/>
          </a:bodyPr>
          <a:lstStyle/>
          <a:p>
            <a:pPr fontAlgn="base">
              <a:lnSpc>
                <a:spcPct val="170000"/>
              </a:lnSpc>
            </a:pPr>
            <a:r>
              <a:rPr lang="pl-PL" sz="2900" b="1" dirty="0">
                <a:solidFill>
                  <a:schemeClr val="tx1"/>
                </a:solidFill>
              </a:rPr>
              <a:t>SYGMATYZM </a:t>
            </a:r>
            <a:r>
              <a:rPr lang="pl-PL" sz="2900" dirty="0">
                <a:solidFill>
                  <a:schemeClr val="tx1"/>
                </a:solidFill>
              </a:rPr>
              <a:t>- nieprawidłowa wymowa głosek: [s, z, c, </a:t>
            </a:r>
            <a:r>
              <a:rPr lang="pl-PL" sz="2900" dirty="0" err="1">
                <a:solidFill>
                  <a:schemeClr val="tx1"/>
                </a:solidFill>
              </a:rPr>
              <a:t>dz</a:t>
            </a:r>
            <a:r>
              <a:rPr lang="pl-PL" sz="2900" dirty="0">
                <a:solidFill>
                  <a:schemeClr val="tx1"/>
                </a:solidFill>
              </a:rPr>
              <a:t>, </a:t>
            </a:r>
            <a:r>
              <a:rPr lang="pl-PL" sz="2900" dirty="0" err="1">
                <a:solidFill>
                  <a:schemeClr val="tx1"/>
                </a:solidFill>
              </a:rPr>
              <a:t>sz</a:t>
            </a:r>
            <a:r>
              <a:rPr lang="pl-PL" sz="2900" dirty="0">
                <a:solidFill>
                  <a:schemeClr val="tx1"/>
                </a:solidFill>
              </a:rPr>
              <a:t>, ż, </a:t>
            </a:r>
            <a:r>
              <a:rPr lang="pl-PL" sz="2900" dirty="0" err="1">
                <a:solidFill>
                  <a:schemeClr val="tx1"/>
                </a:solidFill>
              </a:rPr>
              <a:t>cz</a:t>
            </a:r>
            <a:r>
              <a:rPr lang="pl-PL" sz="2900" dirty="0">
                <a:solidFill>
                  <a:schemeClr val="tx1"/>
                </a:solidFill>
              </a:rPr>
              <a:t>, </a:t>
            </a:r>
            <a:r>
              <a:rPr lang="pl-PL" sz="2900" dirty="0" err="1">
                <a:solidFill>
                  <a:schemeClr val="tx1"/>
                </a:solidFill>
              </a:rPr>
              <a:t>dż</a:t>
            </a:r>
            <a:r>
              <a:rPr lang="pl-PL" sz="2900" dirty="0">
                <a:solidFill>
                  <a:schemeClr val="tx1"/>
                </a:solidFill>
              </a:rPr>
              <a:t>, ś, ź, ć, </a:t>
            </a:r>
            <a:r>
              <a:rPr lang="pl-PL" sz="2900" dirty="0" err="1">
                <a:solidFill>
                  <a:schemeClr val="tx1"/>
                </a:solidFill>
              </a:rPr>
              <a:t>dź</a:t>
            </a:r>
            <a:r>
              <a:rPr lang="pl-PL" sz="2900" dirty="0">
                <a:solidFill>
                  <a:schemeClr val="tx1"/>
                </a:solidFill>
              </a:rPr>
              <a:t>] lub ich brak</a:t>
            </a:r>
            <a:r>
              <a:rPr lang="pl-PL" sz="2900" dirty="0" smtClean="0">
                <a:solidFill>
                  <a:schemeClr val="tx1"/>
                </a:solidFill>
              </a:rPr>
              <a:t>.</a:t>
            </a:r>
            <a:br>
              <a:rPr lang="pl-PL" sz="2900" dirty="0" smtClean="0">
                <a:solidFill>
                  <a:schemeClr val="tx1"/>
                </a:solidFill>
              </a:rPr>
            </a:br>
            <a:r>
              <a:rPr lang="pl-PL" sz="2900" b="1" dirty="0" smtClean="0">
                <a:solidFill>
                  <a:schemeClr val="tx1"/>
                </a:solidFill>
              </a:rPr>
              <a:t>SYGMATYZM </a:t>
            </a:r>
            <a:r>
              <a:rPr lang="pl-PL" sz="2900" b="1" dirty="0">
                <a:solidFill>
                  <a:schemeClr val="tx1"/>
                </a:solidFill>
              </a:rPr>
              <a:t>MIĘDZYZĘBOWY </a:t>
            </a:r>
            <a:r>
              <a:rPr lang="pl-PL" sz="2900" dirty="0">
                <a:solidFill>
                  <a:schemeClr val="tx1"/>
                </a:solidFill>
              </a:rPr>
              <a:t>(seplenienie </a:t>
            </a:r>
            <a:r>
              <a:rPr lang="pl-PL" sz="2900" dirty="0" err="1">
                <a:solidFill>
                  <a:schemeClr val="tx1"/>
                </a:solidFill>
              </a:rPr>
              <a:t>międzyzębowe</a:t>
            </a:r>
            <a:r>
              <a:rPr lang="pl-PL" sz="2900" dirty="0">
                <a:solidFill>
                  <a:schemeClr val="tx1"/>
                </a:solidFill>
              </a:rPr>
              <a:t>) - podczas artykulacji głosek  [s, z, c, </a:t>
            </a:r>
            <a:r>
              <a:rPr lang="pl-PL" sz="2900" dirty="0" err="1">
                <a:solidFill>
                  <a:schemeClr val="tx1"/>
                </a:solidFill>
              </a:rPr>
              <a:t>dz</a:t>
            </a:r>
            <a:r>
              <a:rPr lang="pl-PL" sz="2900" dirty="0">
                <a:solidFill>
                  <a:schemeClr val="tx1"/>
                </a:solidFill>
              </a:rPr>
              <a:t>, </a:t>
            </a:r>
            <a:r>
              <a:rPr lang="pl-PL" sz="2900" dirty="0" err="1">
                <a:solidFill>
                  <a:schemeClr val="tx1"/>
                </a:solidFill>
              </a:rPr>
              <a:t>sz</a:t>
            </a:r>
            <a:r>
              <a:rPr lang="pl-PL" sz="2900" dirty="0">
                <a:solidFill>
                  <a:schemeClr val="tx1"/>
                </a:solidFill>
              </a:rPr>
              <a:t>, ż, </a:t>
            </a:r>
            <a:r>
              <a:rPr lang="pl-PL" sz="2900" dirty="0" err="1">
                <a:solidFill>
                  <a:schemeClr val="tx1"/>
                </a:solidFill>
              </a:rPr>
              <a:t>cz</a:t>
            </a:r>
            <a:r>
              <a:rPr lang="pl-PL" sz="2900" dirty="0">
                <a:solidFill>
                  <a:schemeClr val="tx1"/>
                </a:solidFill>
              </a:rPr>
              <a:t>, </a:t>
            </a:r>
            <a:r>
              <a:rPr lang="pl-PL" sz="2900" dirty="0" err="1">
                <a:solidFill>
                  <a:schemeClr val="tx1"/>
                </a:solidFill>
              </a:rPr>
              <a:t>dż</a:t>
            </a:r>
            <a:r>
              <a:rPr lang="pl-PL" sz="2900" dirty="0">
                <a:solidFill>
                  <a:schemeClr val="tx1"/>
                </a:solidFill>
              </a:rPr>
              <a:t>, ś, ź, ć, </a:t>
            </a:r>
            <a:r>
              <a:rPr lang="pl-PL" sz="2900" dirty="0" err="1">
                <a:solidFill>
                  <a:schemeClr val="tx1"/>
                </a:solidFill>
              </a:rPr>
              <a:t>dź</a:t>
            </a:r>
            <a:r>
              <a:rPr lang="pl-PL" sz="2900" dirty="0">
                <a:solidFill>
                  <a:schemeClr val="tx1"/>
                </a:solidFill>
              </a:rPr>
              <a:t>] czubek języka wsuwa się między zęby górne a dolne</a:t>
            </a:r>
            <a:r>
              <a:rPr lang="pl-PL" sz="2900" dirty="0" smtClean="0">
                <a:solidFill>
                  <a:schemeClr val="tx1"/>
                </a:solidFill>
              </a:rPr>
              <a:t>.</a:t>
            </a:r>
            <a:endParaRPr lang="pl-PL" sz="2900" dirty="0">
              <a:solidFill>
                <a:schemeClr val="tx1"/>
              </a:solidFill>
            </a:endParaRPr>
          </a:p>
          <a:p>
            <a:pPr fontAlgn="base"/>
            <a:r>
              <a:rPr lang="pl-PL" sz="2900" b="1" dirty="0">
                <a:solidFill>
                  <a:schemeClr val="tx1"/>
                </a:solidFill>
              </a:rPr>
              <a:t>ROTACYZM </a:t>
            </a:r>
            <a:r>
              <a:rPr lang="pl-PL" sz="2900" dirty="0">
                <a:solidFill>
                  <a:schemeClr val="tx1"/>
                </a:solidFill>
              </a:rPr>
              <a:t>- nieprawidłowa wymowa głoski [r] lub jej </a:t>
            </a:r>
            <a:r>
              <a:rPr lang="pl-PL" sz="2900" dirty="0" smtClean="0">
                <a:solidFill>
                  <a:schemeClr val="tx1"/>
                </a:solidFill>
              </a:rPr>
              <a:t>brak.</a:t>
            </a:r>
            <a:br>
              <a:rPr lang="pl-PL" sz="2900" dirty="0" smtClean="0">
                <a:solidFill>
                  <a:schemeClr val="tx1"/>
                </a:solidFill>
              </a:rPr>
            </a:br>
            <a:endParaRPr lang="pl-PL" sz="2900" dirty="0">
              <a:solidFill>
                <a:schemeClr val="tx1"/>
              </a:solidFill>
            </a:endParaRPr>
          </a:p>
          <a:p>
            <a:pPr fontAlgn="base"/>
            <a:r>
              <a:rPr lang="pl-PL" sz="2900" b="1" dirty="0" smtClean="0">
                <a:solidFill>
                  <a:schemeClr val="tx1"/>
                </a:solidFill>
              </a:rPr>
              <a:t>LAMBDACYZM</a:t>
            </a:r>
            <a:r>
              <a:rPr lang="pl-PL" sz="2900" b="1" dirty="0">
                <a:solidFill>
                  <a:schemeClr val="tx1"/>
                </a:solidFill>
              </a:rPr>
              <a:t> </a:t>
            </a:r>
            <a:r>
              <a:rPr lang="pl-PL" sz="2900" dirty="0">
                <a:solidFill>
                  <a:schemeClr val="tx1"/>
                </a:solidFill>
              </a:rPr>
              <a:t>- </a:t>
            </a:r>
            <a:r>
              <a:rPr lang="pl-PL" sz="2900" dirty="0" err="1">
                <a:solidFill>
                  <a:schemeClr val="tx1"/>
                </a:solidFill>
              </a:rPr>
              <a:t>nieprawiłowa</a:t>
            </a:r>
            <a:r>
              <a:rPr lang="pl-PL" sz="2900" dirty="0">
                <a:solidFill>
                  <a:schemeClr val="tx1"/>
                </a:solidFill>
              </a:rPr>
              <a:t> wymowa głoski [l] lub jej brak</a:t>
            </a:r>
            <a:r>
              <a:rPr lang="pl-PL" sz="2900" dirty="0" smtClean="0">
                <a:solidFill>
                  <a:schemeClr val="tx1"/>
                </a:solidFill>
              </a:rPr>
              <a:t>.</a:t>
            </a:r>
            <a:br>
              <a:rPr lang="pl-PL" sz="2900" dirty="0" smtClean="0">
                <a:solidFill>
                  <a:schemeClr val="tx1"/>
                </a:solidFill>
              </a:rPr>
            </a:br>
            <a:endParaRPr lang="pl-PL" sz="2900" dirty="0">
              <a:solidFill>
                <a:schemeClr val="tx1"/>
              </a:solidFill>
            </a:endParaRPr>
          </a:p>
          <a:p>
            <a:pPr fontAlgn="base"/>
            <a:r>
              <a:rPr lang="pl-PL" sz="2900" b="1" dirty="0">
                <a:solidFill>
                  <a:schemeClr val="tx1"/>
                </a:solidFill>
              </a:rPr>
              <a:t>KAPPACYZM I GAMMACYZM</a:t>
            </a:r>
            <a:r>
              <a:rPr lang="pl-PL" sz="2900" dirty="0">
                <a:solidFill>
                  <a:schemeClr val="tx1"/>
                </a:solidFill>
              </a:rPr>
              <a:t> - trudności w wymowie głosek [k] i [g</a:t>
            </a:r>
            <a:r>
              <a:rPr lang="pl-PL" sz="2900" dirty="0" smtClean="0">
                <a:solidFill>
                  <a:schemeClr val="tx1"/>
                </a:solidFill>
              </a:rPr>
              <a:t>]. </a:t>
            </a:r>
            <a:br>
              <a:rPr lang="pl-PL" sz="2900" dirty="0" smtClean="0">
                <a:solidFill>
                  <a:schemeClr val="tx1"/>
                </a:solidFill>
              </a:rPr>
            </a:br>
            <a:endParaRPr lang="pl-PL" sz="2900" dirty="0">
              <a:solidFill>
                <a:schemeClr val="tx1"/>
              </a:solidFill>
            </a:endParaRPr>
          </a:p>
          <a:p>
            <a:pPr fontAlgn="base">
              <a:lnSpc>
                <a:spcPct val="170000"/>
              </a:lnSpc>
            </a:pPr>
            <a:r>
              <a:rPr lang="pl-PL" sz="2900" b="1" dirty="0">
                <a:solidFill>
                  <a:schemeClr val="tx1"/>
                </a:solidFill>
              </a:rPr>
              <a:t>MOWA BEZDŹWIĘCZNA</a:t>
            </a:r>
            <a:r>
              <a:rPr lang="pl-PL" sz="2900" dirty="0">
                <a:solidFill>
                  <a:schemeClr val="tx1"/>
                </a:solidFill>
              </a:rPr>
              <a:t> - trudności w realizowaniu głosek dźwięcznych (oprócz samogłosek oraz spółgłosek: l, r, ł, m, n, ń, j).  </a:t>
            </a:r>
            <a:r>
              <a:rPr lang="pl-PL" sz="2900" dirty="0" smtClean="0">
                <a:solidFill>
                  <a:schemeClr val="tx1"/>
                </a:solidFill>
              </a:rPr>
              <a:t/>
            </a:r>
            <a:br>
              <a:rPr lang="pl-PL" sz="2900" dirty="0" smtClean="0">
                <a:solidFill>
                  <a:schemeClr val="tx1"/>
                </a:solidFill>
              </a:rPr>
            </a:br>
            <a:r>
              <a:rPr lang="pl-PL" sz="2900" dirty="0" smtClean="0">
                <a:solidFill>
                  <a:schemeClr val="tx1"/>
                </a:solidFill>
              </a:rPr>
              <a:t>Najczęściej </a:t>
            </a:r>
            <a:r>
              <a:rPr lang="pl-PL" sz="2900" dirty="0">
                <a:solidFill>
                  <a:schemeClr val="tx1"/>
                </a:solidFill>
              </a:rPr>
              <a:t>dziecko zastępuje głoski dźwięczne ich bezdźwięcznymi odpowiednikami</a:t>
            </a:r>
            <a:r>
              <a:rPr lang="pl-PL" sz="2900" dirty="0" smtClean="0">
                <a:solidFill>
                  <a:schemeClr val="tx1"/>
                </a:solidFill>
              </a:rPr>
              <a:t>: [</a:t>
            </a:r>
            <a:r>
              <a:rPr lang="pl-PL" sz="2900" dirty="0">
                <a:solidFill>
                  <a:schemeClr val="tx1"/>
                </a:solidFill>
              </a:rPr>
              <a:t>p-b, d-t, g-k, </a:t>
            </a:r>
            <a:r>
              <a:rPr lang="pl-PL" sz="2900" dirty="0" err="1">
                <a:solidFill>
                  <a:schemeClr val="tx1"/>
                </a:solidFill>
              </a:rPr>
              <a:t>dz</a:t>
            </a:r>
            <a:r>
              <a:rPr lang="pl-PL" sz="2900" dirty="0">
                <a:solidFill>
                  <a:schemeClr val="tx1"/>
                </a:solidFill>
              </a:rPr>
              <a:t>-c, </a:t>
            </a:r>
            <a:r>
              <a:rPr lang="pl-PL" sz="2900" dirty="0" err="1">
                <a:solidFill>
                  <a:schemeClr val="tx1"/>
                </a:solidFill>
              </a:rPr>
              <a:t>dż-cz</a:t>
            </a:r>
            <a:r>
              <a:rPr lang="pl-PL" sz="2900" dirty="0">
                <a:solidFill>
                  <a:schemeClr val="tx1"/>
                </a:solidFill>
              </a:rPr>
              <a:t>, </a:t>
            </a:r>
            <a:r>
              <a:rPr lang="pl-PL" sz="2900" dirty="0" err="1">
                <a:solidFill>
                  <a:schemeClr val="tx1"/>
                </a:solidFill>
              </a:rPr>
              <a:t>dź</a:t>
            </a:r>
            <a:r>
              <a:rPr lang="pl-PL" sz="2900" dirty="0">
                <a:solidFill>
                  <a:schemeClr val="tx1"/>
                </a:solidFill>
              </a:rPr>
              <a:t>-ć, w-f, z-s, ż-</a:t>
            </a:r>
            <a:r>
              <a:rPr lang="pl-PL" sz="2900" dirty="0" err="1">
                <a:solidFill>
                  <a:schemeClr val="tx1"/>
                </a:solidFill>
              </a:rPr>
              <a:t>sz</a:t>
            </a:r>
            <a:r>
              <a:rPr lang="pl-PL" sz="2900" dirty="0">
                <a:solidFill>
                  <a:schemeClr val="tx1"/>
                </a:solidFill>
              </a:rPr>
              <a:t>, ź-ś</a:t>
            </a:r>
            <a:r>
              <a:rPr lang="pl-PL" sz="2900" dirty="0" smtClean="0">
                <a:solidFill>
                  <a:schemeClr val="tx1"/>
                </a:solidFill>
              </a:rPr>
              <a:t>].</a:t>
            </a:r>
            <a:endParaRPr lang="pl-PL" sz="2900" dirty="0">
              <a:solidFill>
                <a:schemeClr val="tx1"/>
              </a:solidFill>
            </a:endParaRPr>
          </a:p>
          <a:p>
            <a:pPr fontAlgn="base"/>
            <a:r>
              <a:rPr lang="pl-PL" sz="2900" b="1" dirty="0">
                <a:solidFill>
                  <a:schemeClr val="tx1"/>
                </a:solidFill>
              </a:rPr>
              <a:t>DEFORMACJE GŁOSEK [T, D, N]</a:t>
            </a:r>
            <a:r>
              <a:rPr lang="pl-PL" sz="2900" dirty="0">
                <a:solidFill>
                  <a:schemeClr val="tx1"/>
                </a:solidFill>
              </a:rPr>
              <a:t> - mam tu na myśli realizację tych głosek z czubkiem języka wsuniętym między zęby górne a dolne</a:t>
            </a:r>
            <a:r>
              <a:rPr lang="pl-PL" sz="2900" dirty="0" smtClean="0">
                <a:solidFill>
                  <a:schemeClr val="tx1"/>
                </a:solidFill>
              </a:rPr>
              <a:t>.</a:t>
            </a:r>
          </a:p>
          <a:p>
            <a:pPr marL="0" indent="0" fontAlgn="base">
              <a:lnSpc>
                <a:spcPct val="170000"/>
              </a:lnSpc>
              <a:buNone/>
            </a:pPr>
            <a:r>
              <a:rPr lang="pl-PL" sz="1400" dirty="0" smtClean="0">
                <a:solidFill>
                  <a:schemeClr val="tx1"/>
                </a:solidFill>
              </a:rPr>
              <a:t/>
            </a:r>
            <a:br>
              <a:rPr lang="pl-PL" sz="1400" dirty="0" smtClean="0">
                <a:solidFill>
                  <a:schemeClr val="tx1"/>
                </a:solidFill>
              </a:rPr>
            </a:br>
            <a:r>
              <a:rPr lang="pl-PL" sz="1400" dirty="0" smtClean="0">
                <a:solidFill>
                  <a:schemeClr val="tx1"/>
                </a:solidFill>
              </a:rPr>
              <a:t/>
            </a:r>
            <a:br>
              <a:rPr lang="pl-PL" sz="1400" dirty="0" smtClean="0">
                <a:solidFill>
                  <a:schemeClr val="tx1"/>
                </a:solidFill>
              </a:rPr>
            </a:br>
            <a:r>
              <a:rPr lang="pl-PL" sz="2500" dirty="0" smtClean="0">
                <a:solidFill>
                  <a:schemeClr val="tx1"/>
                </a:solidFill>
              </a:rPr>
              <a:t>Na </a:t>
            </a:r>
            <a:r>
              <a:rPr lang="pl-PL" sz="2500" dirty="0">
                <a:solidFill>
                  <a:schemeClr val="tx1"/>
                </a:solidFill>
              </a:rPr>
              <a:t>podstawie: </a:t>
            </a:r>
            <a:r>
              <a:rPr lang="pl-PL" sz="2500" dirty="0" smtClean="0">
                <a:solidFill>
                  <a:schemeClr val="tx1"/>
                </a:solidFill>
              </a:rPr>
              <a:t>E</a:t>
            </a:r>
            <a:r>
              <a:rPr lang="pl-PL" sz="2500" dirty="0">
                <a:solidFill>
                  <a:schemeClr val="tx1"/>
                </a:solidFill>
              </a:rPr>
              <a:t>. </a:t>
            </a:r>
            <a:r>
              <a:rPr lang="pl-PL" sz="2500" dirty="0" err="1">
                <a:solidFill>
                  <a:schemeClr val="tx1"/>
                </a:solidFill>
              </a:rPr>
              <a:t>Czaplewska</a:t>
            </a:r>
            <a:r>
              <a:rPr lang="pl-PL" sz="2500" dirty="0">
                <a:solidFill>
                  <a:schemeClr val="tx1"/>
                </a:solidFill>
              </a:rPr>
              <a:t>, Diagnoza zaburzeń rozwoju artykulacji [w:] Diagnoza logopedyczna. Podręcznik akademicki, </a:t>
            </a:r>
            <a:r>
              <a:rPr lang="pl-PL" sz="2500" dirty="0" smtClean="0">
                <a:solidFill>
                  <a:schemeClr val="tx1"/>
                </a:solidFill>
              </a:rPr>
              <a:t>red</a:t>
            </a:r>
            <a:r>
              <a:rPr lang="pl-PL" sz="2500" dirty="0">
                <a:solidFill>
                  <a:schemeClr val="tx1"/>
                </a:solidFill>
              </a:rPr>
              <a:t>. E. </a:t>
            </a:r>
            <a:r>
              <a:rPr lang="pl-PL" sz="2500" dirty="0" err="1">
                <a:solidFill>
                  <a:schemeClr val="tx1"/>
                </a:solidFill>
              </a:rPr>
              <a:t>Czaplewska</a:t>
            </a:r>
            <a:r>
              <a:rPr lang="pl-PL" sz="2500" dirty="0">
                <a:solidFill>
                  <a:schemeClr val="tx1"/>
                </a:solidFill>
              </a:rPr>
              <a:t>, S. Milewski, Gdańskie Wydawnictwo Psychologiczne, Sopot 2012, s. 65-120.</a:t>
            </a:r>
          </a:p>
          <a:p>
            <a:pPr>
              <a:lnSpc>
                <a:spcPct val="120000"/>
              </a:lnSpc>
            </a:pPr>
            <a:endParaRPr lang="pl-PL" dirty="0">
              <a:solidFill>
                <a:schemeClr val="tx1"/>
              </a:solidFill>
            </a:endParaRPr>
          </a:p>
        </p:txBody>
      </p:sp>
    </p:spTree>
    <p:extLst>
      <p:ext uri="{BB962C8B-B14F-4D97-AF65-F5344CB8AC3E}">
        <p14:creationId xmlns:p14="http://schemas.microsoft.com/office/powerpoint/2010/main" val="2284992998"/>
      </p:ext>
    </p:extLst>
  </p:cSld>
  <p:clrMapOvr>
    <a:masterClrMapping/>
  </p:clrMapOvr>
  <p:transition spd="slow">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lstStyle/>
          <a:p>
            <a:pPr algn="ctr"/>
            <a:r>
              <a:rPr lang="pl-PL" sz="6600" dirty="0" smtClean="0"/>
              <a:t>Kiedy do logopedy?</a:t>
            </a:r>
            <a:endParaRPr lang="pl-PL" sz="6600" dirty="0"/>
          </a:p>
        </p:txBody>
      </p:sp>
    </p:spTree>
    <p:extLst>
      <p:ext uri="{BB962C8B-B14F-4D97-AF65-F5344CB8AC3E}">
        <p14:creationId xmlns:p14="http://schemas.microsoft.com/office/powerpoint/2010/main" val="26901652"/>
      </p:ext>
    </p:extLst>
  </p:cSld>
  <p:clrMapOvr>
    <a:masterClrMapping/>
  </p:clrMapOvr>
  <p:transition spd="slow">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Sygnały alarmowe dla rodziców i nauczycieli!!!</a:t>
            </a:r>
            <a:endParaRPr lang="pl-PL" dirty="0"/>
          </a:p>
        </p:txBody>
      </p:sp>
      <p:sp>
        <p:nvSpPr>
          <p:cNvPr id="3" name="Symbol zastępczy zawartości 2"/>
          <p:cNvSpPr>
            <a:spLocks noGrp="1"/>
          </p:cNvSpPr>
          <p:nvPr>
            <p:ph idx="1"/>
          </p:nvPr>
        </p:nvSpPr>
        <p:spPr>
          <a:xfrm>
            <a:off x="677334" y="2331308"/>
            <a:ext cx="8596668" cy="4258961"/>
          </a:xfrm>
        </p:spPr>
        <p:txBody>
          <a:bodyPr>
            <a:normAutofit fontScale="85000" lnSpcReduction="20000"/>
          </a:bodyPr>
          <a:lstStyle/>
          <a:p>
            <a:r>
              <a:rPr lang="pl-PL" dirty="0" smtClean="0">
                <a:solidFill>
                  <a:schemeClr val="tx1"/>
                </a:solidFill>
              </a:rPr>
              <a:t>Dziecko nie utrzymuje kontaktu wzrokowego, nie odpowiada uśmiechem na uśmiech, nie robi „papa”;</a:t>
            </a:r>
          </a:p>
          <a:p>
            <a:r>
              <a:rPr lang="pl-PL" dirty="0" smtClean="0">
                <a:solidFill>
                  <a:schemeClr val="tx1"/>
                </a:solidFill>
              </a:rPr>
              <a:t>Dziecko dwuletnie nie posługuje się prostymi zdaniami;</a:t>
            </a:r>
          </a:p>
          <a:p>
            <a:r>
              <a:rPr lang="pl-PL" dirty="0" smtClean="0">
                <a:solidFill>
                  <a:schemeClr val="tx1"/>
                </a:solidFill>
              </a:rPr>
              <a:t>Dziecko nie reaguje na polecenia;</a:t>
            </a:r>
          </a:p>
          <a:p>
            <a:r>
              <a:rPr lang="pl-PL" dirty="0" smtClean="0">
                <a:solidFill>
                  <a:schemeClr val="tx1"/>
                </a:solidFill>
              </a:rPr>
              <a:t>Dziecko przestało mówić w ogóle lub tylko w określonym środowisku;</a:t>
            </a:r>
          </a:p>
          <a:p>
            <a:r>
              <a:rPr lang="pl-PL" dirty="0" smtClean="0">
                <a:solidFill>
                  <a:schemeClr val="tx1"/>
                </a:solidFill>
              </a:rPr>
              <a:t>Dziecko jąka się lub zacina;</a:t>
            </a:r>
          </a:p>
          <a:p>
            <a:r>
              <a:rPr lang="pl-PL" dirty="0" smtClean="0">
                <a:solidFill>
                  <a:schemeClr val="tx1"/>
                </a:solidFill>
              </a:rPr>
              <a:t>Dziecko mówi niezrozumiale dla osób spoza rodziny;</a:t>
            </a:r>
          </a:p>
          <a:p>
            <a:r>
              <a:rPr lang="pl-PL" dirty="0" smtClean="0">
                <a:solidFill>
                  <a:schemeClr val="tx1"/>
                </a:solidFill>
              </a:rPr>
              <a:t>Dziecko wsuwa język między zęby podczas mówienia;</a:t>
            </a:r>
          </a:p>
          <a:p>
            <a:r>
              <a:rPr lang="pl-PL" dirty="0" smtClean="0">
                <a:solidFill>
                  <a:schemeClr val="tx1"/>
                </a:solidFill>
              </a:rPr>
              <a:t>Dziecko ma problemy ze słuchem;</a:t>
            </a:r>
          </a:p>
          <a:p>
            <a:r>
              <a:rPr lang="pl-PL" dirty="0" smtClean="0">
                <a:solidFill>
                  <a:schemeClr val="tx1"/>
                </a:solidFill>
              </a:rPr>
              <a:t>Dziecko mówi </a:t>
            </a:r>
            <a:r>
              <a:rPr lang="pl-PL" dirty="0">
                <a:solidFill>
                  <a:schemeClr val="tx1"/>
                </a:solidFill>
              </a:rPr>
              <a:t>niewyraźnie, konsekwentnie zamienia dane głoski na inne, nie wymawia niektórych </a:t>
            </a:r>
            <a:r>
              <a:rPr lang="pl-PL" dirty="0" smtClean="0">
                <a:solidFill>
                  <a:schemeClr val="tx1"/>
                </a:solidFill>
              </a:rPr>
              <a:t>głosek;</a:t>
            </a:r>
          </a:p>
          <a:p>
            <a:r>
              <a:rPr lang="pl-PL" dirty="0" smtClean="0">
                <a:solidFill>
                  <a:schemeClr val="tx1"/>
                </a:solidFill>
              </a:rPr>
              <a:t>Dziecko </a:t>
            </a:r>
            <a:r>
              <a:rPr lang="pl-PL" dirty="0">
                <a:solidFill>
                  <a:schemeClr val="tx1"/>
                </a:solidFill>
              </a:rPr>
              <a:t>ma już postawioną </a:t>
            </a:r>
            <a:r>
              <a:rPr lang="pl-PL" dirty="0" smtClean="0">
                <a:solidFill>
                  <a:schemeClr val="tx1"/>
                </a:solidFill>
              </a:rPr>
              <a:t>diagnozę: niedosłuchu, autyzmu</a:t>
            </a:r>
            <a:r>
              <a:rPr lang="pl-PL" dirty="0">
                <a:solidFill>
                  <a:schemeClr val="tx1"/>
                </a:solidFill>
              </a:rPr>
              <a:t>, Z</a:t>
            </a:r>
            <a:r>
              <a:rPr lang="pl-PL" dirty="0" smtClean="0">
                <a:solidFill>
                  <a:schemeClr val="tx1"/>
                </a:solidFill>
              </a:rPr>
              <a:t>espołu </a:t>
            </a:r>
            <a:r>
              <a:rPr lang="pl-PL" dirty="0">
                <a:solidFill>
                  <a:schemeClr val="tx1"/>
                </a:solidFill>
              </a:rPr>
              <a:t>Aspergera, Zespołu </a:t>
            </a:r>
            <a:r>
              <a:rPr lang="pl-PL" dirty="0" err="1">
                <a:solidFill>
                  <a:schemeClr val="tx1"/>
                </a:solidFill>
              </a:rPr>
              <a:t>Retta</a:t>
            </a:r>
            <a:r>
              <a:rPr lang="pl-PL" dirty="0">
                <a:solidFill>
                  <a:schemeClr val="tx1"/>
                </a:solidFill>
              </a:rPr>
              <a:t>, </a:t>
            </a:r>
            <a:r>
              <a:rPr lang="pl-PL" dirty="0" smtClean="0">
                <a:solidFill>
                  <a:schemeClr val="tx1"/>
                </a:solidFill>
              </a:rPr>
              <a:t>Zespołu Hellera, Zespołu Downa lub </a:t>
            </a:r>
            <a:r>
              <a:rPr lang="pl-PL" dirty="0">
                <a:solidFill>
                  <a:schemeClr val="tx1"/>
                </a:solidFill>
              </a:rPr>
              <a:t>innego zespołu </a:t>
            </a:r>
            <a:r>
              <a:rPr lang="pl-PL" dirty="0" smtClean="0">
                <a:solidFill>
                  <a:schemeClr val="tx1"/>
                </a:solidFill>
              </a:rPr>
              <a:t>genetycznego, niepełnosprawności intelektualnej, opóźnionego </a:t>
            </a:r>
            <a:r>
              <a:rPr lang="pl-PL" dirty="0">
                <a:solidFill>
                  <a:schemeClr val="tx1"/>
                </a:solidFill>
              </a:rPr>
              <a:t>rozwoju mowy (ORM</a:t>
            </a:r>
            <a:r>
              <a:rPr lang="pl-PL" dirty="0" smtClean="0">
                <a:solidFill>
                  <a:schemeClr val="tx1"/>
                </a:solidFill>
              </a:rPr>
              <a:t>), zaburzenia </a:t>
            </a:r>
            <a:r>
              <a:rPr lang="pl-PL" dirty="0">
                <a:solidFill>
                  <a:schemeClr val="tx1"/>
                </a:solidFill>
              </a:rPr>
              <a:t>mowy o typie </a:t>
            </a:r>
            <a:r>
              <a:rPr lang="pl-PL" dirty="0" smtClean="0">
                <a:solidFill>
                  <a:schemeClr val="tx1"/>
                </a:solidFill>
              </a:rPr>
              <a:t>afazji, jąkania, mutyzmu.</a:t>
            </a:r>
          </a:p>
          <a:p>
            <a:endParaRPr lang="pl-PL" dirty="0"/>
          </a:p>
        </p:txBody>
      </p:sp>
    </p:spTree>
    <p:extLst>
      <p:ext uri="{BB962C8B-B14F-4D97-AF65-F5344CB8AC3E}">
        <p14:creationId xmlns:p14="http://schemas.microsoft.com/office/powerpoint/2010/main" val="2354633436"/>
      </p:ext>
    </p:extLst>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1507067" y="1606378"/>
            <a:ext cx="7766936" cy="2444458"/>
          </a:xfrm>
        </p:spPr>
        <p:txBody>
          <a:bodyPr/>
          <a:lstStyle/>
          <a:p>
            <a:pPr algn="ctr"/>
            <a:r>
              <a:rPr lang="pl-PL" dirty="0" smtClean="0"/>
              <a:t>Najczęstsze przyczyny powstawania wad wymowy</a:t>
            </a:r>
            <a:endParaRPr lang="pl-PL" dirty="0"/>
          </a:p>
        </p:txBody>
      </p:sp>
    </p:spTree>
    <p:extLst>
      <p:ext uri="{BB962C8B-B14F-4D97-AF65-F5344CB8AC3E}">
        <p14:creationId xmlns:p14="http://schemas.microsoft.com/office/powerpoint/2010/main" val="2212970505"/>
      </p:ext>
    </p:extLst>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77334" y="560173"/>
            <a:ext cx="8596668" cy="766119"/>
          </a:xfrm>
        </p:spPr>
        <p:txBody>
          <a:bodyPr>
            <a:noAutofit/>
          </a:bodyPr>
          <a:lstStyle/>
          <a:p>
            <a:r>
              <a:rPr lang="pl-PL" sz="3400" dirty="0"/>
              <a:t>Co może wpływać na rozwój wad wymowy?</a:t>
            </a:r>
            <a:br>
              <a:rPr lang="pl-PL" sz="3400" dirty="0"/>
            </a:br>
            <a:endParaRPr lang="pl-PL" sz="3400" dirty="0"/>
          </a:p>
        </p:txBody>
      </p:sp>
      <p:sp>
        <p:nvSpPr>
          <p:cNvPr id="3" name="Symbol zastępczy zawartości 2"/>
          <p:cNvSpPr>
            <a:spLocks noGrp="1"/>
          </p:cNvSpPr>
          <p:nvPr>
            <p:ph idx="1"/>
          </p:nvPr>
        </p:nvSpPr>
        <p:spPr>
          <a:xfrm>
            <a:off x="677334" y="1441622"/>
            <a:ext cx="8596668" cy="5016843"/>
          </a:xfrm>
        </p:spPr>
        <p:txBody>
          <a:bodyPr>
            <a:normAutofit fontScale="92500"/>
          </a:bodyPr>
          <a:lstStyle/>
          <a:p>
            <a:pPr>
              <a:lnSpc>
                <a:spcPct val="150000"/>
              </a:lnSpc>
            </a:pPr>
            <a:r>
              <a:rPr lang="pl-PL" b="1" dirty="0">
                <a:solidFill>
                  <a:schemeClr val="tx1"/>
                </a:solidFill>
              </a:rPr>
              <a:t>Zaburzenia karmienia</a:t>
            </a:r>
            <a:r>
              <a:rPr lang="pl-PL" dirty="0">
                <a:solidFill>
                  <a:schemeClr val="tx1"/>
                </a:solidFill>
              </a:rPr>
              <a:t> – Już w okresie niemowlęcym bardzo ważne jest zwrócenie uwagi na wszelkie (nawet najmniejsze) zaburzenia karmienia u Maluszka. Jeśli dziecko ma problem ze ssaniem, chwytaniem piersi, to jest już pierwszym sygnałem, że coś trzeba z tym zrobić (a tym samym, że już z tak małym dzieckiem śmiało możecie maszerować do logopedy – powinien on podpowiedzieć Wam co zrobić, aby pomóc dziecku w nauce prawidłowego ssania i połykania</a:t>
            </a:r>
            <a:r>
              <a:rPr lang="pl-PL" dirty="0" smtClean="0">
                <a:solidFill>
                  <a:schemeClr val="tx1"/>
                </a:solidFill>
              </a:rPr>
              <a:t>).</a:t>
            </a:r>
          </a:p>
          <a:p>
            <a:pPr>
              <a:lnSpc>
                <a:spcPct val="150000"/>
              </a:lnSpc>
            </a:pPr>
            <a:endParaRPr lang="pl-PL" dirty="0">
              <a:solidFill>
                <a:schemeClr val="tx1"/>
              </a:solidFill>
            </a:endParaRPr>
          </a:p>
          <a:p>
            <a:pPr>
              <a:lnSpc>
                <a:spcPct val="150000"/>
              </a:lnSpc>
            </a:pPr>
            <a:r>
              <a:rPr lang="pl-PL" b="1" dirty="0">
                <a:solidFill>
                  <a:schemeClr val="tx1"/>
                </a:solidFill>
              </a:rPr>
              <a:t>Zbyt długie używanie smoczka</a:t>
            </a:r>
            <a:r>
              <a:rPr lang="pl-PL" dirty="0">
                <a:solidFill>
                  <a:schemeClr val="tx1"/>
                </a:solidFill>
              </a:rPr>
              <a:t> – najlepszy moment na odstawienie smoczka to ukończenie przez dziecko pierwszego roku życia. Zbyt długie korzystanie ze smoczka nie tylko powoduje wady zgryzu (zgryz staje się otwarty, a to z kolei może prowadzić do seplenienia </a:t>
            </a:r>
            <a:r>
              <a:rPr lang="pl-PL" dirty="0" err="1">
                <a:solidFill>
                  <a:schemeClr val="tx1"/>
                </a:solidFill>
              </a:rPr>
              <a:t>międzyzębowego</a:t>
            </a:r>
            <a:r>
              <a:rPr lang="pl-PL" dirty="0">
                <a:solidFill>
                  <a:schemeClr val="tx1"/>
                </a:solidFill>
              </a:rPr>
              <a:t>). Ponadto, wpływa to na utrwalenie się nieprawidłowego toru oddechowego</a:t>
            </a:r>
            <a:r>
              <a:rPr lang="pl-PL" dirty="0" smtClean="0">
                <a:solidFill>
                  <a:schemeClr val="tx1"/>
                </a:solidFill>
              </a:rPr>
              <a:t>!</a:t>
            </a:r>
          </a:p>
          <a:p>
            <a:endParaRPr lang="pl-PL" dirty="0"/>
          </a:p>
          <a:p>
            <a:endParaRPr lang="pl-PL" dirty="0"/>
          </a:p>
        </p:txBody>
      </p:sp>
    </p:spTree>
    <p:extLst>
      <p:ext uri="{BB962C8B-B14F-4D97-AF65-F5344CB8AC3E}">
        <p14:creationId xmlns:p14="http://schemas.microsoft.com/office/powerpoint/2010/main" val="3629990821"/>
      </p:ext>
    </p:extLst>
  </p:cSld>
  <p:clrMapOvr>
    <a:masterClrMapping/>
  </p:clrMapOvr>
  <p:transition spd="slow">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77334" y="453081"/>
            <a:ext cx="8596668" cy="6005384"/>
          </a:xfrm>
        </p:spPr>
        <p:txBody>
          <a:bodyPr>
            <a:normAutofit fontScale="92500" lnSpcReduction="20000"/>
          </a:bodyPr>
          <a:lstStyle/>
          <a:p>
            <a:pPr>
              <a:lnSpc>
                <a:spcPct val="150000"/>
              </a:lnSpc>
            </a:pPr>
            <a:r>
              <a:rPr lang="pl-PL" b="1" dirty="0">
                <a:solidFill>
                  <a:schemeClr val="tx1"/>
                </a:solidFill>
              </a:rPr>
              <a:t>Pożywienie</a:t>
            </a:r>
            <a:r>
              <a:rPr lang="pl-PL" dirty="0">
                <a:solidFill>
                  <a:schemeClr val="tx1"/>
                </a:solidFill>
              </a:rPr>
              <a:t> – rodzaj jedzenia, które podajesz swojemu Maluchowi ma duży wpływ na rozwój jego narządów artykulacyjnych. Jeśli Twoje dziecko je tylko papki ze słoiczka, miksowane jabłuszka, budynie, kaszki manny i…. nic poza tym, to zastanów się – czy jego narządy artykulacyjne mają dobre warunki by pracować i ćwiczyć się? Niestety nie. Żeby mogły się one ćwiczyć, potrzebują wyzwań. Tak więc dawaj dziecku skórki od chleba do GRYZIENIA , jabłko krój na ćwiarteczki, zaproponuj do chrupania surową marchewkę. To nie jest “łatwe”, zmiksowane jedzenie. Ale to tak samo jak z chodzeniem – leżąc, dziecko nie nauczy się chodzić. Musi trenować</a:t>
            </a:r>
            <a:r>
              <a:rPr lang="pl-PL" dirty="0" smtClean="0">
                <a:solidFill>
                  <a:schemeClr val="tx1"/>
                </a:solidFill>
              </a:rPr>
              <a:t>!</a:t>
            </a:r>
          </a:p>
          <a:p>
            <a:pPr>
              <a:lnSpc>
                <a:spcPct val="150000"/>
              </a:lnSpc>
            </a:pPr>
            <a:endParaRPr lang="pl-PL" dirty="0">
              <a:solidFill>
                <a:schemeClr val="tx1"/>
              </a:solidFill>
            </a:endParaRPr>
          </a:p>
          <a:p>
            <a:pPr>
              <a:lnSpc>
                <a:spcPct val="150000"/>
              </a:lnSpc>
            </a:pPr>
            <a:r>
              <a:rPr lang="pl-PL" b="1" dirty="0">
                <a:solidFill>
                  <a:schemeClr val="tx1"/>
                </a:solidFill>
              </a:rPr>
              <a:t>Zmiany w obrębie budowy narządów artykulacyjnych</a:t>
            </a:r>
            <a:r>
              <a:rPr lang="pl-PL" dirty="0">
                <a:solidFill>
                  <a:schemeClr val="tx1"/>
                </a:solidFill>
              </a:rPr>
              <a:t> – na to już nie mamy wpływu. Czasem jest tak, że dziecko rodzi się ze zbyt krótkim wędzidełkiem podjęzykowym, rozszczepem podniebienia, wadami w budowie języka czy warg. Każda z takich zmian może skutkować wadą artykulacyjną. Najważniejsze to jak najszybciej zauważyć zmianę, skonsultować, podjąć leczenie i działać razem z logopedą.</a:t>
            </a:r>
          </a:p>
        </p:txBody>
      </p:sp>
    </p:spTree>
    <p:extLst>
      <p:ext uri="{BB962C8B-B14F-4D97-AF65-F5344CB8AC3E}">
        <p14:creationId xmlns:p14="http://schemas.microsoft.com/office/powerpoint/2010/main" val="1707224332"/>
      </p:ext>
    </p:extLst>
  </p:cSld>
  <p:clrMapOvr>
    <a:masterClrMapping/>
  </p:clrMapOvr>
  <p:transition spd="slow">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77334" y="486032"/>
            <a:ext cx="8596668" cy="5890053"/>
          </a:xfrm>
        </p:spPr>
        <p:txBody>
          <a:bodyPr>
            <a:normAutofit fontScale="92500" lnSpcReduction="10000"/>
          </a:bodyPr>
          <a:lstStyle/>
          <a:p>
            <a:pPr>
              <a:lnSpc>
                <a:spcPct val="150000"/>
              </a:lnSpc>
            </a:pPr>
            <a:r>
              <a:rPr lang="pl-PL" b="1" dirty="0">
                <a:solidFill>
                  <a:schemeClr val="tx1"/>
                </a:solidFill>
              </a:rPr>
              <a:t>Problemy z funkcjonowaniem słuchu</a:t>
            </a:r>
            <a:r>
              <a:rPr lang="pl-PL" dirty="0">
                <a:solidFill>
                  <a:schemeClr val="tx1"/>
                </a:solidFill>
              </a:rPr>
              <a:t> (zarówno fizjologicznym jak i fonemowym) </a:t>
            </a:r>
            <a:r>
              <a:rPr lang="pl-PL" dirty="0" smtClean="0">
                <a:solidFill>
                  <a:schemeClr val="tx1"/>
                </a:solidFill>
              </a:rPr>
              <a:t>–Jeśli </a:t>
            </a:r>
            <a:r>
              <a:rPr lang="pl-PL" dirty="0">
                <a:solidFill>
                  <a:schemeClr val="tx1"/>
                </a:solidFill>
              </a:rPr>
              <a:t>zauważysz, że Twoje dziecko ma problemy ze słuchem (nawet najmniejsze), skonsultuj się z laryngologiem, a następnie z logopedą. Jeśli Twoje dziecko nie mówi lub mówi bardzo niewyraźnie – zbadaj mu słuch. To tylko jedna wizyta konsultacyjna, a być może uda się odkryć źródło problemu bardzo szybko i szybko zadziałać</a:t>
            </a:r>
            <a:r>
              <a:rPr lang="pl-PL" dirty="0" smtClean="0">
                <a:solidFill>
                  <a:schemeClr val="tx1"/>
                </a:solidFill>
              </a:rPr>
              <a:t>!</a:t>
            </a:r>
          </a:p>
          <a:p>
            <a:pPr>
              <a:lnSpc>
                <a:spcPct val="150000"/>
              </a:lnSpc>
            </a:pPr>
            <a:endParaRPr lang="pl-PL" dirty="0">
              <a:solidFill>
                <a:schemeClr val="tx1"/>
              </a:solidFill>
            </a:endParaRPr>
          </a:p>
          <a:p>
            <a:pPr>
              <a:lnSpc>
                <a:spcPct val="150000"/>
              </a:lnSpc>
            </a:pPr>
            <a:r>
              <a:rPr lang="pl-PL" b="1" dirty="0">
                <a:solidFill>
                  <a:schemeClr val="tx1"/>
                </a:solidFill>
              </a:rPr>
              <a:t>Nieprawidłowe wzorce artykulacyjne w otoczeniu</a:t>
            </a:r>
            <a:r>
              <a:rPr lang="pl-PL" dirty="0">
                <a:solidFill>
                  <a:schemeClr val="tx1"/>
                </a:solidFill>
              </a:rPr>
              <a:t> – jeśli Twój Maluch ma w otoczeniu osobę, która ma wadę wymowy, może być to powodem jego wady wymowy. I nie chodzi tu tylko o sytuację, w której tata </a:t>
            </a:r>
            <a:r>
              <a:rPr lang="pl-PL" dirty="0" smtClean="0">
                <a:solidFill>
                  <a:schemeClr val="tx1"/>
                </a:solidFill>
              </a:rPr>
              <a:t>czy mama dziecka </a:t>
            </a:r>
            <a:r>
              <a:rPr lang="pl-PL" dirty="0">
                <a:solidFill>
                  <a:schemeClr val="tx1"/>
                </a:solidFill>
              </a:rPr>
              <a:t>nie mówi prawidłowo głoski R. Wyobraź sobie (a może dobrze znasz ten obrazek) </a:t>
            </a:r>
            <a:r>
              <a:rPr lang="pl-PL" dirty="0" smtClean="0">
                <a:solidFill>
                  <a:schemeClr val="tx1"/>
                </a:solidFill>
              </a:rPr>
              <a:t>babcię/ciocię</a:t>
            </a:r>
            <a:r>
              <a:rPr lang="pl-PL" dirty="0">
                <a:solidFill>
                  <a:schemeClr val="tx1"/>
                </a:solidFill>
              </a:rPr>
              <a:t>, które na widok Twojego dziecka zaczynają… mówić jak dziecko (</a:t>
            </a:r>
            <a:r>
              <a:rPr lang="pl-PL" i="1" dirty="0">
                <a:solidFill>
                  <a:schemeClr val="tx1"/>
                </a:solidFill>
              </a:rPr>
              <a:t>a </a:t>
            </a:r>
            <a:r>
              <a:rPr lang="pl-PL" i="1" dirty="0" err="1">
                <a:solidFill>
                  <a:schemeClr val="tx1"/>
                </a:solidFill>
              </a:rPr>
              <a:t>mozie</a:t>
            </a:r>
            <a:r>
              <a:rPr lang="pl-PL" i="1" dirty="0">
                <a:solidFill>
                  <a:schemeClr val="tx1"/>
                </a:solidFill>
              </a:rPr>
              <a:t> babcia da </a:t>
            </a:r>
            <a:r>
              <a:rPr lang="pl-PL" i="1" dirty="0" err="1">
                <a:solidFill>
                  <a:schemeClr val="tx1"/>
                </a:solidFill>
              </a:rPr>
              <a:t>tjosiećkie</a:t>
            </a:r>
            <a:r>
              <a:rPr lang="pl-PL" i="1" dirty="0">
                <a:solidFill>
                  <a:schemeClr val="tx1"/>
                </a:solidFill>
              </a:rPr>
              <a:t> zupki </a:t>
            </a:r>
            <a:r>
              <a:rPr lang="pl-PL" i="1" dirty="0" err="1">
                <a:solidFill>
                  <a:schemeClr val="tx1"/>
                </a:solidFill>
              </a:rPr>
              <a:t>jeście</a:t>
            </a:r>
            <a:r>
              <a:rPr lang="pl-PL" i="1" dirty="0">
                <a:solidFill>
                  <a:schemeClr val="tx1"/>
                </a:solidFill>
              </a:rPr>
              <a:t>?</a:t>
            </a:r>
            <a:r>
              <a:rPr lang="pl-PL" dirty="0">
                <a:solidFill>
                  <a:schemeClr val="tx1"/>
                </a:solidFill>
              </a:rPr>
              <a:t>). </a:t>
            </a:r>
            <a:r>
              <a:rPr lang="pl-PL" dirty="0" smtClean="0">
                <a:solidFill>
                  <a:schemeClr val="tx1"/>
                </a:solidFill>
              </a:rPr>
              <a:t>Nie </a:t>
            </a:r>
            <a:r>
              <a:rPr lang="pl-PL" dirty="0">
                <a:solidFill>
                  <a:schemeClr val="tx1"/>
                </a:solidFill>
              </a:rPr>
              <a:t>pozwalajcie na to! Dziecko nawet jeśli chciałoby rozwijać swoją mowę, będzie automatycznie “blokowane” przez otoczenie mówiące do niego w ten sposób!</a:t>
            </a:r>
          </a:p>
        </p:txBody>
      </p:sp>
    </p:spTree>
    <p:extLst>
      <p:ext uri="{BB962C8B-B14F-4D97-AF65-F5344CB8AC3E}">
        <p14:creationId xmlns:p14="http://schemas.microsoft.com/office/powerpoint/2010/main" val="1947354522"/>
      </p:ext>
    </p:extLst>
  </p:cSld>
  <p:clrMapOvr>
    <a:masterClrMapping/>
  </p:clrMapOvr>
  <p:transition spd="slow">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77334" y="395416"/>
            <a:ext cx="8596668" cy="5923005"/>
          </a:xfrm>
        </p:spPr>
        <p:txBody>
          <a:bodyPr/>
          <a:lstStyle/>
          <a:p>
            <a:pPr fontAlgn="base">
              <a:lnSpc>
                <a:spcPct val="150000"/>
              </a:lnSpc>
            </a:pPr>
            <a:r>
              <a:rPr lang="pl-PL" b="1" dirty="0">
                <a:solidFill>
                  <a:schemeClr val="tx1"/>
                </a:solidFill>
              </a:rPr>
              <a:t>D</a:t>
            </a:r>
            <a:r>
              <a:rPr lang="pl-PL" b="1" dirty="0" smtClean="0">
                <a:solidFill>
                  <a:schemeClr val="tx1"/>
                </a:solidFill>
              </a:rPr>
              <a:t>ługotrwałe </a:t>
            </a:r>
            <a:r>
              <a:rPr lang="pl-PL" b="1" dirty="0">
                <a:solidFill>
                  <a:schemeClr val="tx1"/>
                </a:solidFill>
              </a:rPr>
              <a:t>utrzymywanie się infekcji i niedrożności w obrębie jamy nosowej</a:t>
            </a:r>
            <a:r>
              <a:rPr lang="pl-PL" dirty="0">
                <a:solidFill>
                  <a:schemeClr val="tx1"/>
                </a:solidFill>
              </a:rPr>
              <a:t>, związane z alergiami, przerostem trzeciego migdałka, co wpływa na kształtowanie się nieprawidłowego toru </a:t>
            </a:r>
            <a:r>
              <a:rPr lang="pl-PL" dirty="0" smtClean="0">
                <a:solidFill>
                  <a:schemeClr val="tx1"/>
                </a:solidFill>
              </a:rPr>
              <a:t>oddechowego, częste </a:t>
            </a:r>
            <a:r>
              <a:rPr lang="pl-PL" dirty="0">
                <a:solidFill>
                  <a:schemeClr val="tx1"/>
                </a:solidFill>
              </a:rPr>
              <a:t>infekcje górnych dróg </a:t>
            </a:r>
            <a:r>
              <a:rPr lang="pl-PL" dirty="0" smtClean="0">
                <a:solidFill>
                  <a:schemeClr val="tx1"/>
                </a:solidFill>
              </a:rPr>
              <a:t>oddechowych.</a:t>
            </a:r>
            <a:endParaRPr lang="pl-PL" dirty="0">
              <a:solidFill>
                <a:schemeClr val="tx1"/>
              </a:solidFill>
            </a:endParaRPr>
          </a:p>
          <a:p>
            <a:endParaRPr lang="pl-PL" dirty="0" smtClean="0">
              <a:solidFill>
                <a:schemeClr val="tx1"/>
              </a:solidFill>
            </a:endParaRPr>
          </a:p>
          <a:p>
            <a:pPr>
              <a:lnSpc>
                <a:spcPct val="150000"/>
              </a:lnSpc>
            </a:pPr>
            <a:r>
              <a:rPr lang="pl-PL" b="1" dirty="0">
                <a:solidFill>
                  <a:schemeClr val="tx1"/>
                </a:solidFill>
              </a:rPr>
              <a:t>N</a:t>
            </a:r>
            <a:r>
              <a:rPr lang="pl-PL" b="1" dirty="0" smtClean="0">
                <a:solidFill>
                  <a:schemeClr val="tx1"/>
                </a:solidFill>
              </a:rPr>
              <a:t>iedostateczne </a:t>
            </a:r>
            <a:r>
              <a:rPr lang="pl-PL" b="1" dirty="0">
                <a:solidFill>
                  <a:schemeClr val="tx1"/>
                </a:solidFill>
              </a:rPr>
              <a:t>poświęcanie dziecku uwagi</a:t>
            </a:r>
            <a:r>
              <a:rPr lang="pl-PL" dirty="0">
                <a:solidFill>
                  <a:schemeClr val="tx1"/>
                </a:solidFill>
              </a:rPr>
              <a:t>, niesłuchanie, gdy zaczyna mówić, brak rozmów, czytania </a:t>
            </a:r>
            <a:r>
              <a:rPr lang="pl-PL" dirty="0" smtClean="0">
                <a:solidFill>
                  <a:schemeClr val="tx1"/>
                </a:solidFill>
              </a:rPr>
              <a:t>książek.</a:t>
            </a:r>
            <a:br>
              <a:rPr lang="pl-PL" dirty="0" smtClean="0">
                <a:solidFill>
                  <a:schemeClr val="tx1"/>
                </a:solidFill>
              </a:rPr>
            </a:br>
            <a:endParaRPr lang="pl-PL" dirty="0">
              <a:solidFill>
                <a:schemeClr val="tx1"/>
              </a:solidFill>
            </a:endParaRPr>
          </a:p>
          <a:p>
            <a:pPr>
              <a:lnSpc>
                <a:spcPct val="150000"/>
              </a:lnSpc>
            </a:pPr>
            <a:r>
              <a:rPr lang="pl-PL" b="1" dirty="0">
                <a:solidFill>
                  <a:schemeClr val="tx1"/>
                </a:solidFill>
              </a:rPr>
              <a:t>Ssanie </a:t>
            </a:r>
            <a:r>
              <a:rPr lang="pl-PL" b="1" dirty="0" smtClean="0">
                <a:solidFill>
                  <a:schemeClr val="tx1"/>
                </a:solidFill>
              </a:rPr>
              <a:t>kciuka </a:t>
            </a:r>
            <a:r>
              <a:rPr lang="pl-PL" dirty="0" smtClean="0">
                <a:solidFill>
                  <a:schemeClr val="tx1"/>
                </a:solidFill>
              </a:rPr>
              <a:t>-</a:t>
            </a:r>
            <a:r>
              <a:rPr lang="pl-PL" b="1" dirty="0" smtClean="0">
                <a:solidFill>
                  <a:schemeClr val="tx1"/>
                </a:solidFill>
              </a:rPr>
              <a:t> </a:t>
            </a:r>
            <a:r>
              <a:rPr lang="pl-PL" dirty="0">
                <a:solidFill>
                  <a:schemeClr val="tx1"/>
                </a:solidFill>
              </a:rPr>
              <a:t>Kciuk w buzi utrudnia prawidłową pionizację języka, zniekształca podniebienie i zgryz. Blokuje język i powoduje osłabienie napięcia warg, przez co trudna może być artykulacja wszystkich głosek. W skrajnych przypadkach wykrzywiają się przednie zęby na zewnątrz i powstaje tzw. zgryz otwarty, czyli dziura pomiędzy górnymi i dolnymi jedynkami. </a:t>
            </a:r>
            <a:endParaRPr lang="pl-PL" b="1" dirty="0">
              <a:solidFill>
                <a:schemeClr val="tx1"/>
              </a:solidFill>
            </a:endParaRPr>
          </a:p>
        </p:txBody>
      </p:sp>
    </p:spTree>
    <p:extLst>
      <p:ext uri="{BB962C8B-B14F-4D97-AF65-F5344CB8AC3E}">
        <p14:creationId xmlns:p14="http://schemas.microsoft.com/office/powerpoint/2010/main" val="605633724"/>
      </p:ext>
    </p:extLst>
  </p:cSld>
  <p:clrMapOvr>
    <a:masterClrMapping/>
  </p:clrMapOvr>
  <p:transition spd="slow">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77334" y="304801"/>
            <a:ext cx="8596668" cy="5736562"/>
          </a:xfrm>
        </p:spPr>
        <p:txBody>
          <a:bodyPr>
            <a:normAutofit fontScale="92500" lnSpcReduction="20000"/>
          </a:bodyPr>
          <a:lstStyle/>
          <a:p>
            <a:pPr>
              <a:lnSpc>
                <a:spcPct val="150000"/>
              </a:lnSpc>
            </a:pPr>
            <a:r>
              <a:rPr lang="pl-PL" b="1" dirty="0">
                <a:solidFill>
                  <a:schemeClr val="tx1"/>
                </a:solidFill>
              </a:rPr>
              <a:t>Niedbanie o mleczne zęby </a:t>
            </a:r>
            <a:r>
              <a:rPr lang="pl-PL" dirty="0" smtClean="0">
                <a:solidFill>
                  <a:schemeClr val="tx1"/>
                </a:solidFill>
              </a:rPr>
              <a:t>-</a:t>
            </a:r>
            <a:r>
              <a:rPr lang="pl-PL" b="1" dirty="0" smtClean="0">
                <a:solidFill>
                  <a:schemeClr val="tx1"/>
                </a:solidFill>
              </a:rPr>
              <a:t> </a:t>
            </a:r>
            <a:r>
              <a:rPr lang="pl-PL" dirty="0" smtClean="0">
                <a:solidFill>
                  <a:schemeClr val="tx1"/>
                </a:solidFill>
              </a:rPr>
              <a:t>Niektórzy </a:t>
            </a:r>
            <a:r>
              <a:rPr lang="pl-PL" dirty="0">
                <a:solidFill>
                  <a:schemeClr val="tx1"/>
                </a:solidFill>
              </a:rPr>
              <a:t>rodzice błędnie zakładają, że o mleczne zęby nie trzeba dbać, bo i tak wypadną. Tymczasem zęby mleczne odgrywają znaczącą rolę w kształtowaniu się całego narządu żucia. Jeśli dziecko zbyt wcześnie straci zęby mleczne na skutek próchnicy, nie ma czym żuć, w związku z czym tkanka kostna jego żuchwy i szczęki nie pracuje prawidłowo i przestaje wzrastać, przez co za kilka lat, kiedy zaczną wyrzynać się zęby stałe, nie będzie dla nich miejsca w zbyt słabo rozwiniętej szczęce i wyrosną krzywo</a:t>
            </a:r>
            <a:r>
              <a:rPr lang="pl-PL" dirty="0" smtClean="0">
                <a:solidFill>
                  <a:schemeClr val="tx1"/>
                </a:solidFill>
              </a:rPr>
              <a:t>. </a:t>
            </a:r>
            <a:r>
              <a:rPr lang="pl-PL" dirty="0">
                <a:solidFill>
                  <a:schemeClr val="tx1"/>
                </a:solidFill>
              </a:rPr>
              <a:t>Powstanie wada zgryzu, która uniemożliwia poprawną artykulację</a:t>
            </a:r>
            <a:r>
              <a:rPr lang="pl-PL" dirty="0" smtClean="0">
                <a:solidFill>
                  <a:schemeClr val="tx1"/>
                </a:solidFill>
              </a:rPr>
              <a:t>.</a:t>
            </a:r>
          </a:p>
          <a:p>
            <a:pPr>
              <a:lnSpc>
                <a:spcPct val="150000"/>
              </a:lnSpc>
            </a:pPr>
            <a:endParaRPr lang="pl-PL" dirty="0">
              <a:solidFill>
                <a:schemeClr val="tx1"/>
              </a:solidFill>
            </a:endParaRPr>
          </a:p>
          <a:p>
            <a:pPr>
              <a:lnSpc>
                <a:spcPct val="150000"/>
              </a:lnSpc>
            </a:pPr>
            <a:r>
              <a:rPr lang="pl-PL" b="1" dirty="0">
                <a:solidFill>
                  <a:schemeClr val="tx1"/>
                </a:solidFill>
              </a:rPr>
              <a:t>Kubki niekapki i butelka zamiast zwykłego </a:t>
            </a:r>
            <a:r>
              <a:rPr lang="pl-PL" b="1" dirty="0" smtClean="0">
                <a:solidFill>
                  <a:schemeClr val="tx1"/>
                </a:solidFill>
              </a:rPr>
              <a:t>kubka </a:t>
            </a:r>
            <a:r>
              <a:rPr lang="pl-PL" dirty="0" smtClean="0">
                <a:solidFill>
                  <a:schemeClr val="tx1"/>
                </a:solidFill>
              </a:rPr>
              <a:t>-</a:t>
            </a:r>
            <a:r>
              <a:rPr lang="pl-PL" b="1" dirty="0" smtClean="0">
                <a:solidFill>
                  <a:schemeClr val="tx1"/>
                </a:solidFill>
              </a:rPr>
              <a:t> </a:t>
            </a:r>
            <a:r>
              <a:rPr lang="pl-PL" dirty="0" smtClean="0">
                <a:solidFill>
                  <a:schemeClr val="tx1"/>
                </a:solidFill>
              </a:rPr>
              <a:t>Zbyt </a:t>
            </a:r>
            <a:r>
              <a:rPr lang="pl-PL" dirty="0">
                <a:solidFill>
                  <a:schemeClr val="tx1"/>
                </a:solidFill>
              </a:rPr>
              <a:t>długie karmienie z butelki (powyżej 1-go roku życia) powoduje utrzymywanie się niemowlęcego sposobu połykania, co w konsekwencji sprzyja seplenieniu </a:t>
            </a:r>
            <a:r>
              <a:rPr lang="pl-PL" dirty="0" err="1">
                <a:solidFill>
                  <a:schemeClr val="tx1"/>
                </a:solidFill>
              </a:rPr>
              <a:t>międzyzębowemu</a:t>
            </a:r>
            <a:r>
              <a:rPr lang="pl-PL" dirty="0">
                <a:solidFill>
                  <a:schemeClr val="tx1"/>
                </a:solidFill>
              </a:rPr>
              <a:t>, czyli wymawianiu głosek z językiem wsuniętym między </a:t>
            </a:r>
            <a:r>
              <a:rPr lang="pl-PL" dirty="0" smtClean="0">
                <a:solidFill>
                  <a:schemeClr val="tx1"/>
                </a:solidFill>
              </a:rPr>
              <a:t>zęby.</a:t>
            </a:r>
            <a:r>
              <a:rPr lang="pl-PL" dirty="0">
                <a:solidFill>
                  <a:schemeClr val="tx1"/>
                </a:solidFill>
              </a:rPr>
              <a:t> </a:t>
            </a:r>
            <a:r>
              <a:rPr lang="pl-PL" dirty="0" smtClean="0">
                <a:solidFill>
                  <a:schemeClr val="tx1"/>
                </a:solidFill>
              </a:rPr>
              <a:t>Podobną </a:t>
            </a:r>
            <a:r>
              <a:rPr lang="pl-PL" dirty="0">
                <a:solidFill>
                  <a:schemeClr val="tx1"/>
                </a:solidFill>
              </a:rPr>
              <a:t>złą </a:t>
            </a:r>
            <a:r>
              <a:rPr lang="pl-PL" dirty="0" smtClean="0">
                <a:solidFill>
                  <a:schemeClr val="tx1"/>
                </a:solidFill>
              </a:rPr>
              <a:t>„robotę” </a:t>
            </a:r>
            <a:r>
              <a:rPr lang="pl-PL" dirty="0">
                <a:solidFill>
                  <a:schemeClr val="tx1"/>
                </a:solidFill>
              </a:rPr>
              <a:t>robi kubek niekapek, który należy jak najwcześniej zastąpić zwykłym kubkiem i używać go bardzo sporadycznie, na przykład podczas podróży.</a:t>
            </a:r>
          </a:p>
          <a:p>
            <a:pPr>
              <a:lnSpc>
                <a:spcPct val="150000"/>
              </a:lnSpc>
            </a:pPr>
            <a:endParaRPr lang="pl-PL" dirty="0"/>
          </a:p>
          <a:p>
            <a:endParaRPr lang="pl-PL" dirty="0"/>
          </a:p>
        </p:txBody>
      </p:sp>
    </p:spTree>
    <p:extLst>
      <p:ext uri="{BB962C8B-B14F-4D97-AF65-F5344CB8AC3E}">
        <p14:creationId xmlns:p14="http://schemas.microsoft.com/office/powerpoint/2010/main" val="1112477287"/>
      </p:ext>
    </p:extLst>
  </p:cSld>
  <p:clrMapOvr>
    <a:masterClrMapping/>
  </p:clrMapOvr>
  <p:transition spd="slow">
    <p:wip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77334" y="403655"/>
            <a:ext cx="8596668" cy="5637708"/>
          </a:xfrm>
        </p:spPr>
        <p:txBody>
          <a:bodyPr/>
          <a:lstStyle/>
          <a:p>
            <a:pPr>
              <a:lnSpc>
                <a:spcPct val="150000"/>
              </a:lnSpc>
            </a:pPr>
            <a:r>
              <a:rPr lang="pl-PL" b="1" dirty="0">
                <a:solidFill>
                  <a:schemeClr val="tx1"/>
                </a:solidFill>
              </a:rPr>
              <a:t>Brak kontaktu z dziećmi i za dużo </a:t>
            </a:r>
            <a:r>
              <a:rPr lang="pl-PL" b="1" dirty="0" smtClean="0">
                <a:solidFill>
                  <a:schemeClr val="tx1"/>
                </a:solidFill>
              </a:rPr>
              <a:t>mediów</a:t>
            </a:r>
            <a:r>
              <a:rPr lang="pl-PL" dirty="0" smtClean="0">
                <a:solidFill>
                  <a:schemeClr val="tx1"/>
                </a:solidFill>
              </a:rPr>
              <a:t> - </a:t>
            </a:r>
            <a:r>
              <a:rPr lang="pl-PL" dirty="0">
                <a:solidFill>
                  <a:schemeClr val="tx1"/>
                </a:solidFill>
              </a:rPr>
              <a:t>Z badań wynika, że połowa dzieci idących do pierwszej klasy, ma obecnie słabo rozwiniętą mowę i problemy z koncentracją, a kilkoro dzieci w grupie trzylatków w przedszkolu w ogóle nie mówi! </a:t>
            </a:r>
            <a:r>
              <a:rPr lang="pl-PL" dirty="0" smtClean="0">
                <a:solidFill>
                  <a:schemeClr val="tx1"/>
                </a:solidFill>
              </a:rPr>
              <a:t>Często winne są media, </a:t>
            </a:r>
            <a:r>
              <a:rPr lang="pl-PL" dirty="0">
                <a:solidFill>
                  <a:schemeClr val="tx1"/>
                </a:solidFill>
              </a:rPr>
              <a:t>przy których dzieci spędzają coraz więcej czasu, a włączony non-stop telewizor permanentnie stymuluje ich mózgi, nawet, gdy w ogóle go nie oglądają. Dzieci często nie potrafią spojrzeć w oczy, nie słuchają i nie chcą nawiązać kontaktu. </a:t>
            </a:r>
            <a:r>
              <a:rPr lang="pl-PL" b="1" dirty="0">
                <a:solidFill>
                  <a:schemeClr val="tx1"/>
                </a:solidFill>
              </a:rPr>
              <a:t>Nadużywanie urządzeń elektronicznych przez dzieci może zaburzyć u nich budowanie sieci neuronalnych, odpowiedzialnych między innymi za komunikację, empatię i koncentrację uwagi.</a:t>
            </a:r>
            <a:r>
              <a:rPr lang="pl-PL" dirty="0">
                <a:solidFill>
                  <a:schemeClr val="tx1"/>
                </a:solidFill>
              </a:rPr>
              <a:t> Dziecko do ukończenia drugiego roku życia w ogóle nie powinno korzystać z telewizora, tabletu czy telefonu komórkowego, a przedszkolak jedynie pół godziny dziennie.</a:t>
            </a:r>
            <a:endParaRPr lang="pl-PL" b="1" dirty="0">
              <a:solidFill>
                <a:schemeClr val="tx1"/>
              </a:solidFill>
            </a:endParaRPr>
          </a:p>
        </p:txBody>
      </p:sp>
    </p:spTree>
    <p:extLst>
      <p:ext uri="{BB962C8B-B14F-4D97-AF65-F5344CB8AC3E}">
        <p14:creationId xmlns:p14="http://schemas.microsoft.com/office/powerpoint/2010/main" val="1107676166"/>
      </p:ext>
    </p:extLst>
  </p:cSld>
  <p:clrMapOvr>
    <a:masterClrMapping/>
  </p:clrMapOvr>
  <p:transition spd="slow">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1507067" y="1507524"/>
            <a:ext cx="7766936" cy="3048000"/>
          </a:xfrm>
        </p:spPr>
        <p:txBody>
          <a:bodyPr/>
          <a:lstStyle/>
          <a:p>
            <a:pPr algn="ctr"/>
            <a:r>
              <a:rPr lang="pl-PL" dirty="0" smtClean="0"/>
              <a:t>Jak postępować, aby rozwój mowy przebiegał prawidłowo?</a:t>
            </a:r>
            <a:endParaRPr lang="pl-PL" dirty="0"/>
          </a:p>
        </p:txBody>
      </p:sp>
    </p:spTree>
    <p:extLst>
      <p:ext uri="{BB962C8B-B14F-4D97-AF65-F5344CB8AC3E}">
        <p14:creationId xmlns:p14="http://schemas.microsoft.com/office/powerpoint/2010/main" val="3718074562"/>
      </p:ext>
    </p:extLst>
  </p:cSld>
  <p:clrMapOvr>
    <a:masterClrMapping/>
  </p:clrMapOvr>
  <p:transition spd="slow">
    <p:wip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77334" y="477795"/>
            <a:ext cx="8596668" cy="5563567"/>
          </a:xfrm>
        </p:spPr>
        <p:txBody>
          <a:bodyPr/>
          <a:lstStyle/>
          <a:p>
            <a:r>
              <a:rPr lang="pl-PL" dirty="0">
                <a:solidFill>
                  <a:schemeClr val="tx1"/>
                </a:solidFill>
              </a:rPr>
              <a:t>Dostarczać prawidłowych wzorców językowych,</a:t>
            </a:r>
          </a:p>
          <a:p>
            <a:r>
              <a:rPr lang="pl-PL" dirty="0">
                <a:solidFill>
                  <a:schemeClr val="tx1"/>
                </a:solidFill>
              </a:rPr>
              <a:t>Nie przeceniać możliwości dziecka,</a:t>
            </a:r>
          </a:p>
          <a:p>
            <a:r>
              <a:rPr lang="pl-PL" dirty="0">
                <a:solidFill>
                  <a:schemeClr val="tx1"/>
                </a:solidFill>
              </a:rPr>
              <a:t>Nie wyręczać dziecka w mówieniu,</a:t>
            </a:r>
          </a:p>
          <a:p>
            <a:r>
              <a:rPr lang="pl-PL" dirty="0">
                <a:solidFill>
                  <a:schemeClr val="tx1"/>
                </a:solidFill>
              </a:rPr>
              <a:t>Znajdować czas na rozmowy z dzieckiem,</a:t>
            </a:r>
          </a:p>
          <a:p>
            <a:r>
              <a:rPr lang="pl-PL" dirty="0">
                <a:solidFill>
                  <a:schemeClr val="tx1"/>
                </a:solidFill>
              </a:rPr>
              <a:t>Mówić powoli, wyraźnie, nie spiesząc się,</a:t>
            </a:r>
          </a:p>
          <a:p>
            <a:r>
              <a:rPr lang="pl-PL" dirty="0">
                <a:solidFill>
                  <a:schemeClr val="tx1"/>
                </a:solidFill>
              </a:rPr>
              <a:t>Zachęcać dziecko by patrzyło na nas kiedy mówimy,</a:t>
            </a:r>
          </a:p>
          <a:p>
            <a:r>
              <a:rPr lang="pl-PL" dirty="0">
                <a:solidFill>
                  <a:schemeClr val="tx1"/>
                </a:solidFill>
              </a:rPr>
              <a:t>Cierpliwie odpowiadać na pytania pełnymi zdaniami,</a:t>
            </a:r>
          </a:p>
          <a:p>
            <a:r>
              <a:rPr lang="pl-PL" dirty="0">
                <a:solidFill>
                  <a:schemeClr val="tx1"/>
                </a:solidFill>
              </a:rPr>
              <a:t>Dostarczać bodźców dźwiękowych,</a:t>
            </a:r>
          </a:p>
          <a:p>
            <a:r>
              <a:rPr lang="pl-PL" dirty="0">
                <a:solidFill>
                  <a:schemeClr val="tx1"/>
                </a:solidFill>
              </a:rPr>
              <a:t>Inscenizować ruchem wierszyki i piosenki,</a:t>
            </a:r>
          </a:p>
          <a:p>
            <a:r>
              <a:rPr lang="pl-PL" dirty="0">
                <a:solidFill>
                  <a:schemeClr val="tx1"/>
                </a:solidFill>
              </a:rPr>
              <a:t>W okresie kształtowania mowy nie należy dziecka leworęcznego zmuszać do pisania prawą ręką (zaburza to funkcjonowanie mechanizmu mowy, co może prowadzić </a:t>
            </a:r>
            <a:r>
              <a:rPr lang="pl-PL" dirty="0" smtClean="0">
                <a:solidFill>
                  <a:schemeClr val="tx1"/>
                </a:solidFill>
              </a:rPr>
              <a:t>m.in. do </a:t>
            </a:r>
            <a:r>
              <a:rPr lang="pl-PL" dirty="0">
                <a:solidFill>
                  <a:schemeClr val="tx1"/>
                </a:solidFill>
              </a:rPr>
              <a:t>jąkania</a:t>
            </a:r>
            <a:r>
              <a:rPr lang="pl-PL" dirty="0" smtClean="0">
                <a:solidFill>
                  <a:schemeClr val="tx1"/>
                </a:solidFill>
              </a:rPr>
              <a:t>). </a:t>
            </a:r>
            <a:endParaRPr lang="pl-PL" dirty="0">
              <a:solidFill>
                <a:schemeClr val="tx1"/>
              </a:solidFill>
            </a:endParaRPr>
          </a:p>
        </p:txBody>
      </p:sp>
    </p:spTree>
    <p:extLst>
      <p:ext uri="{BB962C8B-B14F-4D97-AF65-F5344CB8AC3E}">
        <p14:creationId xmlns:p14="http://schemas.microsoft.com/office/powerpoint/2010/main" val="358321093"/>
      </p:ext>
    </p:extLst>
  </p:cSld>
  <p:clrMapOvr>
    <a:masterClrMapping/>
  </p:clrMapOvr>
  <p:transition spd="slow">
    <p:wip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1507067" y="1054443"/>
            <a:ext cx="7766936" cy="3723503"/>
          </a:xfrm>
        </p:spPr>
        <p:txBody>
          <a:bodyPr/>
          <a:lstStyle/>
          <a:p>
            <a:pPr algn="ctr"/>
            <a:r>
              <a:rPr lang="pl-PL" sz="6600" dirty="0" smtClean="0"/>
              <a:t/>
            </a:r>
            <a:br>
              <a:rPr lang="pl-PL" sz="6600" dirty="0" smtClean="0"/>
            </a:br>
            <a:r>
              <a:rPr lang="pl-PL" sz="6600" dirty="0"/>
              <a:t/>
            </a:r>
            <a:br>
              <a:rPr lang="pl-PL" sz="6600" dirty="0"/>
            </a:br>
            <a:r>
              <a:rPr lang="pl-PL" sz="6600" dirty="0" smtClean="0"/>
              <a:t/>
            </a:r>
            <a:br>
              <a:rPr lang="pl-PL" sz="6600" dirty="0" smtClean="0"/>
            </a:br>
            <a:r>
              <a:rPr lang="pl-PL" sz="6600" dirty="0" smtClean="0"/>
              <a:t>Dekalog logopedyczny dla rodziców</a:t>
            </a:r>
            <a:endParaRPr lang="pl-PL" sz="6600" dirty="0"/>
          </a:p>
        </p:txBody>
      </p:sp>
    </p:spTree>
    <p:extLst>
      <p:ext uri="{BB962C8B-B14F-4D97-AF65-F5344CB8AC3E}">
        <p14:creationId xmlns:p14="http://schemas.microsoft.com/office/powerpoint/2010/main" val="2729853044"/>
      </p:ext>
    </p:extLst>
  </p:cSld>
  <p:clrMapOvr>
    <a:masterClrMapping/>
  </p:clrMapOvr>
  <p:transition spd="slow">
    <p:wip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77334" y="708454"/>
            <a:ext cx="8596668" cy="5593491"/>
          </a:xfrm>
        </p:spPr>
        <p:txBody>
          <a:bodyPr>
            <a:normAutofit fontScale="85000" lnSpcReduction="10000"/>
          </a:bodyPr>
          <a:lstStyle/>
          <a:p>
            <a:pPr fontAlgn="base">
              <a:lnSpc>
                <a:spcPct val="160000"/>
              </a:lnSpc>
              <a:buFont typeface="+mj-lt"/>
              <a:buAutoNum type="arabicPeriod"/>
            </a:pPr>
            <a:r>
              <a:rPr lang="pl-PL" dirty="0" smtClean="0">
                <a:solidFill>
                  <a:schemeClr val="tx1"/>
                </a:solidFill>
              </a:rPr>
              <a:t>Zawsze mówimy do dziecka poprawnie.</a:t>
            </a:r>
          </a:p>
          <a:p>
            <a:pPr fontAlgn="base">
              <a:lnSpc>
                <a:spcPct val="160000"/>
              </a:lnSpc>
              <a:buFont typeface="+mj-lt"/>
              <a:buAutoNum type="arabicPeriod"/>
            </a:pPr>
            <a:r>
              <a:rPr lang="pl-PL" dirty="0" smtClean="0">
                <a:solidFill>
                  <a:schemeClr val="tx1"/>
                </a:solidFill>
              </a:rPr>
              <a:t>Poprawiamy nieprawidłową mowę, jeżeli wiemy, że może ono powiedzieć dane słowo bezbłędnie.</a:t>
            </a:r>
          </a:p>
          <a:p>
            <a:pPr fontAlgn="base">
              <a:lnSpc>
                <a:spcPct val="160000"/>
              </a:lnSpc>
              <a:buFont typeface="+mj-lt"/>
              <a:buAutoNum type="arabicPeriod"/>
            </a:pPr>
            <a:r>
              <a:rPr lang="pl-PL" dirty="0" smtClean="0">
                <a:solidFill>
                  <a:schemeClr val="tx1"/>
                </a:solidFill>
              </a:rPr>
              <a:t>Codziennie ćwiczymy z dzieckiem w domu, zgodnie z zaleceniami logopedy.</a:t>
            </a:r>
          </a:p>
          <a:p>
            <a:pPr fontAlgn="base">
              <a:lnSpc>
                <a:spcPct val="160000"/>
              </a:lnSpc>
              <a:buFont typeface="+mj-lt"/>
              <a:buAutoNum type="arabicPeriod"/>
            </a:pPr>
            <a:r>
              <a:rPr lang="pl-PL" dirty="0" smtClean="0">
                <a:solidFill>
                  <a:schemeClr val="tx1"/>
                </a:solidFill>
              </a:rPr>
              <a:t>Ćwiczenia wykonujemy przed lustrem – ćwiczymy przynajmniej </a:t>
            </a:r>
            <a:r>
              <a:rPr lang="pl-PL" b="1" dirty="0" smtClean="0">
                <a:solidFill>
                  <a:schemeClr val="tx1"/>
                </a:solidFill>
              </a:rPr>
              <a:t>10 – 15 minut dziennie</a:t>
            </a:r>
            <a:r>
              <a:rPr lang="pl-PL" dirty="0" smtClean="0">
                <a:solidFill>
                  <a:schemeClr val="tx1"/>
                </a:solidFill>
              </a:rPr>
              <a:t>. </a:t>
            </a:r>
          </a:p>
          <a:p>
            <a:pPr fontAlgn="base">
              <a:lnSpc>
                <a:spcPct val="160000"/>
              </a:lnSpc>
              <a:buFont typeface="+mj-lt"/>
              <a:buAutoNum type="arabicPeriod"/>
            </a:pPr>
            <a:r>
              <a:rPr lang="pl-PL" dirty="0" smtClean="0">
                <a:solidFill>
                  <a:schemeClr val="tx1"/>
                </a:solidFill>
              </a:rPr>
              <a:t>Wykonujemy z dzieckiem tylko te ćwiczenia, które zostały mu zalecone.</a:t>
            </a:r>
          </a:p>
          <a:p>
            <a:pPr fontAlgn="base">
              <a:lnSpc>
                <a:spcPct val="160000"/>
              </a:lnSpc>
              <a:buFont typeface="+mj-lt"/>
              <a:buAutoNum type="arabicPeriod"/>
            </a:pPr>
            <a:r>
              <a:rPr lang="pl-PL" dirty="0" smtClean="0">
                <a:solidFill>
                  <a:schemeClr val="tx1"/>
                </a:solidFill>
              </a:rPr>
              <a:t>Podczas ćwiczeń jesteśmy cierpliwi, nagradzamy i motywujemy. Nigdy nie krytykujemy.</a:t>
            </a:r>
          </a:p>
          <a:p>
            <a:pPr fontAlgn="base">
              <a:lnSpc>
                <a:spcPct val="160000"/>
              </a:lnSpc>
              <a:buFont typeface="+mj-lt"/>
              <a:buAutoNum type="arabicPeriod"/>
            </a:pPr>
            <a:r>
              <a:rPr lang="pl-PL" dirty="0" smtClean="0">
                <a:solidFill>
                  <a:schemeClr val="tx1"/>
                </a:solidFill>
              </a:rPr>
              <a:t>Dużo czytamy naszym dzieciom lub motywujemy je do samodzielnego głośnego czytania (dzieci starsze).</a:t>
            </a:r>
          </a:p>
          <a:p>
            <a:pPr fontAlgn="base">
              <a:lnSpc>
                <a:spcPct val="160000"/>
              </a:lnSpc>
              <a:buFont typeface="+mj-lt"/>
              <a:buAutoNum type="arabicPeriod"/>
            </a:pPr>
            <a:r>
              <a:rPr lang="pl-PL" b="1" dirty="0" smtClean="0">
                <a:solidFill>
                  <a:schemeClr val="tx1"/>
                </a:solidFill>
              </a:rPr>
              <a:t>Pozbywamy się smoczka, butelki ze smoczkiem.</a:t>
            </a:r>
          </a:p>
          <a:p>
            <a:pPr fontAlgn="base">
              <a:lnSpc>
                <a:spcPct val="160000"/>
              </a:lnSpc>
              <a:buFont typeface="+mj-lt"/>
              <a:buAutoNum type="arabicPeriod"/>
            </a:pPr>
            <a:r>
              <a:rPr lang="pl-PL" u="sng" dirty="0" smtClean="0">
                <a:solidFill>
                  <a:schemeClr val="tx1"/>
                </a:solidFill>
              </a:rPr>
              <a:t>Nie boimy się współpracy z laryngologiem czy ortodontą.</a:t>
            </a:r>
          </a:p>
          <a:p>
            <a:pPr fontAlgn="base">
              <a:lnSpc>
                <a:spcPct val="160000"/>
              </a:lnSpc>
              <a:buFont typeface="+mj-lt"/>
              <a:buAutoNum type="arabicPeriod"/>
            </a:pPr>
            <a:r>
              <a:rPr lang="pl-PL" dirty="0" smtClean="0">
                <a:solidFill>
                  <a:schemeClr val="tx1"/>
                </a:solidFill>
              </a:rPr>
              <a:t>Często kontaktujemy się z logopedą.</a:t>
            </a:r>
          </a:p>
          <a:p>
            <a:pPr fontAlgn="base">
              <a:lnSpc>
                <a:spcPct val="160000"/>
              </a:lnSpc>
              <a:buFont typeface="+mj-lt"/>
              <a:buAutoNum type="arabicPeriod"/>
            </a:pPr>
            <a:endParaRPr lang="pl-PL" dirty="0" smtClean="0">
              <a:solidFill>
                <a:schemeClr val="tx1"/>
              </a:solidFill>
            </a:endParaRPr>
          </a:p>
          <a:p>
            <a:endParaRPr lang="pl-PL" dirty="0"/>
          </a:p>
        </p:txBody>
      </p:sp>
    </p:spTree>
    <p:extLst>
      <p:ext uri="{BB962C8B-B14F-4D97-AF65-F5344CB8AC3E}">
        <p14:creationId xmlns:p14="http://schemas.microsoft.com/office/powerpoint/2010/main" val="1500516433"/>
      </p:ext>
    </p:extLst>
  </p:cSld>
  <p:clrMapOvr>
    <a:masterClrMapping/>
  </p:clrMapOvr>
  <p:transition spd="slow">
    <p:wip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77334" y="1886464"/>
            <a:ext cx="8596668" cy="2290119"/>
          </a:xfrm>
        </p:spPr>
        <p:txBody>
          <a:bodyPr>
            <a:normAutofit/>
          </a:bodyPr>
          <a:lstStyle/>
          <a:p>
            <a:pPr algn="ctr"/>
            <a:r>
              <a:rPr lang="pl-PL" sz="6600" dirty="0" smtClean="0"/>
              <a:t>Ćwiczenia praktyczne w załącznikach</a:t>
            </a:r>
            <a:endParaRPr lang="pl-PL" sz="6600" dirty="0"/>
          </a:p>
        </p:txBody>
      </p:sp>
    </p:spTree>
    <p:extLst>
      <p:ext uri="{BB962C8B-B14F-4D97-AF65-F5344CB8AC3E}">
        <p14:creationId xmlns:p14="http://schemas.microsoft.com/office/powerpoint/2010/main" val="1746916314"/>
      </p:ext>
    </p:extLst>
  </p:cSld>
  <p:clrMapOvr>
    <a:masterClrMapping/>
  </p:clrMapOvr>
  <p:transition spd="slow">
    <p:wip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77334" y="1713470"/>
            <a:ext cx="8596668" cy="3476368"/>
          </a:xfrm>
        </p:spPr>
        <p:txBody>
          <a:bodyPr>
            <a:normAutofit/>
          </a:bodyPr>
          <a:lstStyle/>
          <a:p>
            <a:pPr algn="ctr"/>
            <a:r>
              <a:rPr lang="pl-PL" sz="6600" dirty="0" smtClean="0"/>
              <a:t/>
            </a:r>
            <a:br>
              <a:rPr lang="pl-PL" sz="6600" dirty="0" smtClean="0"/>
            </a:br>
            <a:r>
              <a:rPr lang="pl-PL" sz="6600" dirty="0" smtClean="0"/>
              <a:t>Czas na pytania</a:t>
            </a:r>
            <a:endParaRPr lang="pl-PL" sz="6600" dirty="0"/>
          </a:p>
        </p:txBody>
      </p:sp>
    </p:spTree>
    <p:extLst>
      <p:ext uri="{BB962C8B-B14F-4D97-AF65-F5344CB8AC3E}">
        <p14:creationId xmlns:p14="http://schemas.microsoft.com/office/powerpoint/2010/main" val="381068369"/>
      </p:ext>
    </p:extLst>
  </p:cSld>
  <p:clrMapOvr>
    <a:masterClrMapping/>
  </p:clrMapOvr>
  <p:transition spd="slow">
    <p:wip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lstStyle/>
          <a:p>
            <a:pPr algn="ctr"/>
            <a:r>
              <a:rPr lang="pl-PL" sz="6600" dirty="0" smtClean="0"/>
              <a:t>Dziękuję za uwagę</a:t>
            </a:r>
            <a:endParaRPr lang="pl-PL" sz="6600" dirty="0"/>
          </a:p>
        </p:txBody>
      </p:sp>
    </p:spTree>
    <p:extLst>
      <p:ext uri="{BB962C8B-B14F-4D97-AF65-F5344CB8AC3E}">
        <p14:creationId xmlns:p14="http://schemas.microsoft.com/office/powerpoint/2010/main" val="2571557461"/>
      </p:ext>
    </p:extLst>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Faseta">
  <a:themeElements>
    <a:clrScheme name="Fas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s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s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183</TotalTime>
  <Words>1150</Words>
  <Application>Microsoft Office PowerPoint</Application>
  <PresentationFormat>Panoramiczny</PresentationFormat>
  <Paragraphs>130</Paragraphs>
  <Slides>32</Slides>
  <Notes>0</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32</vt:i4>
      </vt:variant>
    </vt:vector>
  </HeadingPairs>
  <TitlesOfParts>
    <vt:vector size="36" baseType="lpstr">
      <vt:lpstr>Arial</vt:lpstr>
      <vt:lpstr>Trebuchet MS</vt:lpstr>
      <vt:lpstr>Wingdings 3</vt:lpstr>
      <vt:lpstr>Faseta</vt:lpstr>
      <vt:lpstr>Logopedia</vt:lpstr>
      <vt:lpstr>Kim jest logopeda i czym się zajmuje?</vt:lpstr>
      <vt:lpstr>Logopeda to specjalista, który zajmuje się:</vt:lpstr>
      <vt:lpstr>                         Uwaga!!!   Logopeda zajmuje się nie tylko korekcją wad wymowy!!!   Pracuje także z dziećmi z:</vt:lpstr>
      <vt:lpstr>Zadania logopedy w przedszkolu wynikające z Rozporządzenia MEN z dnia 9 sierpnia 2017r. w sprawie zasad udzielania i organizacji pomocy psychologiczno-pedagogicznej w publicznych przedszkolach, szkołach i placówkach:</vt:lpstr>
      <vt:lpstr>Zatem moimi głównymi zadaniami są:</vt:lpstr>
      <vt:lpstr>Co to jest terapia logopedyczna?</vt:lpstr>
      <vt:lpstr>Terapia logopedyczna (...) obejmuje swoim zasięgiem całość specyficznych, zamierzonych oddziaływań ukierunkowanych na usunięcie wszelkich zakłóceń porozumiewania się (...). Oddziaływania te mają na celu:</vt:lpstr>
      <vt:lpstr>Najważniejsze zasady terapii logopedycznej:</vt:lpstr>
      <vt:lpstr>Dlaczego tak ważna jest praca w domu?</vt:lpstr>
      <vt:lpstr>Ćwiczenia w domu to jeden z najważniejszych elementów terapii logopedycznej. Dlaczego?</vt:lpstr>
      <vt:lpstr>Pamiętajcie! To tylko 10-15 minut dziennie,  a może zmienić bardzo wiele!   </vt:lpstr>
      <vt:lpstr>Jak powinien przebiegać rozwój mowy dziecka?</vt:lpstr>
      <vt:lpstr>Idąc za Ewą Czaplewską przyjmuję, że rozwój mowy dziecka przebiega w następujący sposób:</vt:lpstr>
      <vt:lpstr>Prezentacja programu PowerPoint</vt:lpstr>
      <vt:lpstr>Wady wymowy najczęściej występujące u dzieci w wieku przedszkolnym i szkolnym to:</vt:lpstr>
      <vt:lpstr>Kiedy do logopedy?</vt:lpstr>
      <vt:lpstr>Sygnały alarmowe dla rodziców i nauczycieli!!!</vt:lpstr>
      <vt:lpstr>Najczęstsze przyczyny powstawania wad wymowy</vt:lpstr>
      <vt:lpstr>Co może wpływać na rozwój wad wymowy? </vt:lpstr>
      <vt:lpstr>Prezentacja programu PowerPoint</vt:lpstr>
      <vt:lpstr>Prezentacja programu PowerPoint</vt:lpstr>
      <vt:lpstr>Prezentacja programu PowerPoint</vt:lpstr>
      <vt:lpstr>Prezentacja programu PowerPoint</vt:lpstr>
      <vt:lpstr>Prezentacja programu PowerPoint</vt:lpstr>
      <vt:lpstr>Jak postępować, aby rozwój mowy przebiegał prawidłowo?</vt:lpstr>
      <vt:lpstr>Prezentacja programu PowerPoint</vt:lpstr>
      <vt:lpstr>   Dekalog logopedyczny dla rodziców</vt:lpstr>
      <vt:lpstr>Prezentacja programu PowerPoint</vt:lpstr>
      <vt:lpstr>Ćwiczenia praktyczne w załącznikach</vt:lpstr>
      <vt:lpstr> Czas na pytania</vt:lpstr>
      <vt:lpstr>Dziękuję za uwagę</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Logopedia</dc:title>
  <dc:creator>Rafał Zielonka</dc:creator>
  <cp:lastModifiedBy>Rafał Zielonka</cp:lastModifiedBy>
  <cp:revision>21</cp:revision>
  <dcterms:created xsi:type="dcterms:W3CDTF">2019-08-11T14:42:14Z</dcterms:created>
  <dcterms:modified xsi:type="dcterms:W3CDTF">2019-08-14T19:39:01Z</dcterms:modified>
</cp:coreProperties>
</file>