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7" r:id="rId12"/>
    <p:sldId id="266" r:id="rId13"/>
    <p:sldId id="273" r:id="rId14"/>
    <p:sldId id="268" r:id="rId15"/>
    <p:sldId id="269" r:id="rId16"/>
    <p:sldId id="270" r:id="rId17"/>
    <p:sldId id="271" r:id="rId18"/>
    <p:sldId id="272" r:id="rId19"/>
    <p:sldId id="274" r:id="rId2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zaokrąglony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zaokrąglony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ytuł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20" name="Podtytuł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19" name="Symbol zastępczy daty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8382-2594-4C01-8C18-2BCA43BD0741}" type="datetimeFigureOut">
              <a:rPr lang="pl-PL" smtClean="0"/>
              <a:pPr/>
              <a:t>31.10.2020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numeru slajd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6A1B-7C45-4B5C-A845-9A90DB16A9E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8382-2594-4C01-8C18-2BCA43BD0741}" type="datetimeFigureOut">
              <a:rPr lang="pl-PL" smtClean="0"/>
              <a:pPr/>
              <a:t>31.10.2020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6A1B-7C45-4B5C-A845-9A90DB16A9E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zaokrąglony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zaokrąglony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8382-2594-4C01-8C18-2BCA43BD0741}" type="datetimeFigureOut">
              <a:rPr lang="pl-PL" smtClean="0"/>
              <a:pPr/>
              <a:t>31.10.2020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6A1B-7C45-4B5C-A845-9A90DB16A9E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8382-2594-4C01-8C18-2BCA43BD0741}" type="datetimeFigureOut">
              <a:rPr lang="pl-PL" smtClean="0"/>
              <a:pPr/>
              <a:t>31.10.2020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6A1B-7C45-4B5C-A845-9A90DB16A9E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8382-2594-4C01-8C18-2BCA43BD0741}" type="datetimeFigureOut">
              <a:rPr lang="pl-PL" smtClean="0"/>
              <a:pPr/>
              <a:t>31.10.2020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6A1B-7C45-4B5C-A845-9A90DB16A9E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8382-2594-4C01-8C18-2BCA43BD0741}" type="datetimeFigureOut">
              <a:rPr lang="pl-PL" smtClean="0"/>
              <a:pPr/>
              <a:t>31.10.2020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6A1B-7C45-4B5C-A845-9A90DB16A9E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8382-2594-4C01-8C18-2BCA43BD0741}" type="datetimeFigureOut">
              <a:rPr lang="pl-PL" smtClean="0"/>
              <a:pPr/>
              <a:t>31.10.2020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6A1B-7C45-4B5C-A845-9A90DB16A9E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8382-2594-4C01-8C18-2BCA43BD0741}" type="datetimeFigureOut">
              <a:rPr lang="pl-PL" smtClean="0"/>
              <a:pPr/>
              <a:t>31.10.2020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6A1B-7C45-4B5C-A845-9A90DB16A9E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zaokrąglony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z zaokrąglonym rogiem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8382-2594-4C01-8C18-2BCA43BD0741}" type="datetimeFigureOut">
              <a:rPr lang="pl-PL" smtClean="0"/>
              <a:pPr/>
              <a:t>31.10.2020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6A1B-7C45-4B5C-A845-9A90DB16A9E9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8382-2594-4C01-8C18-2BCA43BD0741}" type="datetimeFigureOut">
              <a:rPr lang="pl-PL" smtClean="0"/>
              <a:pPr/>
              <a:t>31.10.2020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6A1B-7C45-4B5C-A845-9A90DB16A9E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8382-2594-4C01-8C18-2BCA43BD0741}" type="datetimeFigureOut">
              <a:rPr lang="pl-PL" smtClean="0"/>
              <a:pPr/>
              <a:t>31.10.2020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6A1B-7C45-4B5C-A845-9A90DB16A9E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ostokąt zaokrąglony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ymbol zastępczy tytułu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1888382-2594-4C01-8C18-2BCA43BD0741}" type="datetimeFigureOut">
              <a:rPr lang="pl-PL" smtClean="0"/>
              <a:pPr/>
              <a:t>31.10.2020</a:t>
            </a:fld>
            <a:endParaRPr lang="pl-PL"/>
          </a:p>
        </p:txBody>
      </p:sp>
      <p:sp>
        <p:nvSpPr>
          <p:cNvPr id="18" name="Symbol zastępczy stopki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77A6A1B-7C45-4B5C-A845-9A90DB16A9E9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71472" y="785794"/>
            <a:ext cx="8072494" cy="3071834"/>
          </a:xfrm>
        </p:spPr>
        <p:txBody>
          <a:bodyPr>
            <a:normAutofit fontScale="90000"/>
          </a:bodyPr>
          <a:lstStyle/>
          <a:p>
            <a:pPr algn="l"/>
            <a:r>
              <a:rPr lang="pl-PL" sz="4300" dirty="0"/>
              <a:t>„Małe robaczki </a:t>
            </a:r>
            <a:r>
              <a:rPr lang="pl-PL" sz="4300" dirty="0" err="1"/>
              <a:t>wciągaczki</a:t>
            </a:r>
            <a:br>
              <a:rPr lang="pl-PL" sz="4300" dirty="0"/>
            </a:br>
            <a:r>
              <a:rPr lang="pl-PL" sz="4300" dirty="0"/>
              <a:t>– zagrożenia w sieci czyhające na dzieci”. </a:t>
            </a:r>
            <a:r>
              <a:rPr lang="pl-PL" dirty="0"/>
              <a:t>	</a:t>
            </a:r>
            <a:br>
              <a:rPr lang="pl-PL" dirty="0"/>
            </a:br>
            <a:endParaRPr lang="pl-PL" dirty="0"/>
          </a:p>
        </p:txBody>
      </p:sp>
      <p:pic>
        <p:nvPicPr>
          <p:cNvPr id="24578" name="Picture 2" descr="Scanning Computer Virus Royalty Free Vector Imag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326"/>
          <a:stretch>
            <a:fillRect/>
          </a:stretch>
        </p:blipFill>
        <p:spPr bwMode="auto">
          <a:xfrm>
            <a:off x="5286380" y="3071810"/>
            <a:ext cx="3696831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183880" cy="785818"/>
          </a:xfrm>
        </p:spPr>
        <p:txBody>
          <a:bodyPr/>
          <a:lstStyle/>
          <a:p>
            <a:r>
              <a:rPr lang="pl-PL" dirty="0"/>
              <a:t>Co to jest Internet?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500034" y="1428736"/>
            <a:ext cx="80724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b="1" dirty="0">
                <a:latin typeface="Arial" pitchFamily="34" charset="0"/>
                <a:cs typeface="Arial" pitchFamily="34" charset="0"/>
              </a:rPr>
              <a:t>Internet</a:t>
            </a:r>
            <a:r>
              <a:rPr lang="pl-PL" dirty="0">
                <a:latin typeface="Arial" pitchFamily="34" charset="0"/>
                <a:cs typeface="Arial" pitchFamily="34" charset="0"/>
              </a:rPr>
              <a:t> jest trochę jak pajęczyna. Komputery, </a:t>
            </a:r>
            <a:r>
              <a:rPr lang="pl-PL" dirty="0" err="1">
                <a:latin typeface="Arial" pitchFamily="34" charset="0"/>
                <a:cs typeface="Arial" pitchFamily="34" charset="0"/>
              </a:rPr>
              <a:t>smartfony</a:t>
            </a:r>
            <a:r>
              <a:rPr lang="pl-PL" dirty="0">
                <a:latin typeface="Arial" pitchFamily="34" charset="0"/>
                <a:cs typeface="Arial" pitchFamily="34" charset="0"/>
              </a:rPr>
              <a:t>, tablety i inne urządzenia na całym świecie łączą się ze sobą za pomocą Internetu, tworząc sieć. Dzięki temu ludzie w różnych krajach czy miastach mają dostęp do tych samych informacji, stron, gier, filmów, aplikacji. Możesz grać w tę samą grę co dzieci w Anglii, możesz rozmawiać z osobami, które przebywają daleko od ciebie.</a:t>
            </a:r>
          </a:p>
        </p:txBody>
      </p:sp>
      <p:sp>
        <p:nvSpPr>
          <p:cNvPr id="1028" name="AutoShape 4" descr="Internet – korzyści i zagrożenia | YoungFace.TV | szkoła dziennikarstwa |  praktyczna edukacja medialn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030" name="AutoShape 6" descr="Internet – korzyści i zagrożenia | YoungFace.TV | szkoła dziennikarstwa |  praktyczna edukacja medialn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032" name="AutoShape 8" descr="Internet – korzyści i zagrożenia | YoungFace.TV | szkoła dziennikarstwa |  praktyczna edukacja medialn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4" name="Picture 10" descr="Internet – korzyści i zagrożenia | YoungFace.TV | szkoła dziennikarstwa |  praktyczna edukacja medial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3753260"/>
            <a:ext cx="2643206" cy="23755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Prostokąt 9"/>
          <p:cNvSpPr/>
          <p:nvPr/>
        </p:nvSpPr>
        <p:spPr>
          <a:xfrm rot="20777708">
            <a:off x="810648" y="4298289"/>
            <a:ext cx="4423083" cy="833189"/>
          </a:xfrm>
          <a:prstGeom prst="rect">
            <a:avLst/>
          </a:prstGeom>
        </p:spPr>
        <p:txBody>
          <a:bodyPr wrap="square">
            <a:prstTxWarp prst="textChevronInverted">
              <a:avLst/>
            </a:prstTxWarp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b="1" dirty="0">
                <a:ln w="10541" cmpd="sng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„Internet  to okno na cały świat”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429684" cy="928694"/>
          </a:xfrm>
        </p:spPr>
        <p:txBody>
          <a:bodyPr>
            <a:noAutofit/>
          </a:bodyPr>
          <a:lstStyle/>
          <a:p>
            <a:r>
              <a:rPr lang="pl-PL" dirty="0"/>
              <a:t>Co możemy robić w Internecie?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642910" y="1857364"/>
            <a:ext cx="7643866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l-PL" dirty="0">
                <a:latin typeface="Arial" pitchFamily="34" charset="0"/>
                <a:cs typeface="Arial" pitchFamily="34" charset="0"/>
              </a:rPr>
              <a:t> grać w gry,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l-PL" dirty="0">
                <a:latin typeface="Arial" pitchFamily="34" charset="0"/>
                <a:cs typeface="Arial" pitchFamily="34" charset="0"/>
              </a:rPr>
              <a:t> porozmawiać z innymi,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l-PL" dirty="0">
                <a:latin typeface="Arial" pitchFamily="34" charset="0"/>
                <a:cs typeface="Arial" pitchFamily="34" charset="0"/>
              </a:rPr>
              <a:t> uczyć się,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l-PL" dirty="0">
                <a:latin typeface="Arial" pitchFamily="34" charset="0"/>
                <a:cs typeface="Arial" pitchFamily="34" charset="0"/>
              </a:rPr>
              <a:t> pracować,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l-PL" dirty="0">
                <a:latin typeface="Arial" pitchFamily="34" charset="0"/>
                <a:cs typeface="Arial" pitchFamily="34" charset="0"/>
              </a:rPr>
              <a:t> zamówić jedzenie,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l-PL" dirty="0">
                <a:latin typeface="Arial" pitchFamily="34" charset="0"/>
                <a:cs typeface="Arial" pitchFamily="34" charset="0"/>
              </a:rPr>
              <a:t> oglądać zdjęcia, bajki, filmy,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l-PL" dirty="0">
                <a:latin typeface="Arial" pitchFamily="34" charset="0"/>
                <a:cs typeface="Arial" pitchFamily="34" charset="0"/>
              </a:rPr>
              <a:t> czytać książki,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l-PL" dirty="0">
                <a:latin typeface="Arial" pitchFamily="34" charset="0"/>
                <a:cs typeface="Arial" pitchFamily="34" charset="0"/>
              </a:rPr>
              <a:t> robić zakupy,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l-PL" dirty="0">
                <a:latin typeface="Arial" pitchFamily="34" charset="0"/>
                <a:cs typeface="Arial" pitchFamily="34" charset="0"/>
              </a:rPr>
              <a:t> ściągać pliki (piosenki, zdjęcia, itd.)</a:t>
            </a:r>
          </a:p>
        </p:txBody>
      </p:sp>
      <p:pic>
        <p:nvPicPr>
          <p:cNvPr id="39938" name="Picture 2" descr="Dziecko, Pies, Komputer, G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1857364"/>
            <a:ext cx="4114806" cy="3086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Ile lat ma ta fioletowa krowa? - Zapytaj.onet.pl -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3767422"/>
            <a:ext cx="3324186" cy="21691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83880" cy="1214446"/>
          </a:xfrm>
        </p:spPr>
        <p:txBody>
          <a:bodyPr>
            <a:normAutofit/>
          </a:bodyPr>
          <a:lstStyle/>
          <a:p>
            <a:r>
              <a:rPr lang="pl-PL" dirty="0"/>
              <a:t>Zagrożenia w sieci czyhające </a:t>
            </a:r>
            <a:br>
              <a:rPr lang="pl-PL" dirty="0"/>
            </a:br>
            <a:r>
              <a:rPr lang="pl-PL" dirty="0"/>
              <a:t>na dzieci: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571472" y="1785926"/>
            <a:ext cx="80010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l-PL" dirty="0"/>
              <a:t> </a:t>
            </a:r>
            <a:r>
              <a:rPr lang="pl-PL" b="1" dirty="0">
                <a:latin typeface="Arial" pitchFamily="34" charset="0"/>
                <a:cs typeface="Arial" pitchFamily="34" charset="0"/>
              </a:rPr>
              <a:t>Nieprawdziwe treści </a:t>
            </a:r>
            <a:r>
              <a:rPr lang="pl-PL" dirty="0">
                <a:latin typeface="Arial" pitchFamily="34" charset="0"/>
                <a:cs typeface="Arial" pitchFamily="34" charset="0"/>
              </a:rPr>
              <a:t>– nie wszystkie treści, które znajdują się </a:t>
            </a:r>
            <a:br>
              <a:rPr lang="pl-PL" dirty="0">
                <a:latin typeface="Arial" pitchFamily="34" charset="0"/>
                <a:cs typeface="Arial" pitchFamily="34" charset="0"/>
              </a:rPr>
            </a:br>
            <a:r>
              <a:rPr lang="pl-PL" dirty="0">
                <a:latin typeface="Arial" pitchFamily="34" charset="0"/>
                <a:cs typeface="Arial" pitchFamily="34" charset="0"/>
              </a:rPr>
              <a:t>w Internecie, są prawdziwe. Dzieje się tak, bo każdy może napisać </a:t>
            </a:r>
            <a:br>
              <a:rPr lang="pl-PL" dirty="0">
                <a:latin typeface="Arial" pitchFamily="34" charset="0"/>
                <a:cs typeface="Arial" pitchFamily="34" charset="0"/>
              </a:rPr>
            </a:br>
            <a:r>
              <a:rPr lang="pl-PL" dirty="0">
                <a:latin typeface="Arial" pitchFamily="34" charset="0"/>
                <a:cs typeface="Arial" pitchFamily="34" charset="0"/>
              </a:rPr>
              <a:t>w Internecie co tylko chce, a później często nikt tego nie sprawdza. Kiedyś np. ktoś napisał, że widział dinozaura chodzącego po parku. Oczywiście nie była to prawda, ale wiele osób uwierzyło w tę informację i zaczęło bać się wychodzić z domu. </a:t>
            </a:r>
            <a:r>
              <a:rPr lang="pl-PL" u="sng" dirty="0">
                <a:latin typeface="Arial" pitchFamily="34" charset="0"/>
                <a:cs typeface="Arial" pitchFamily="34" charset="0"/>
              </a:rPr>
              <a:t>Jeśli masz wątpliwości, czy informacje, które znalazłeś/</a:t>
            </a:r>
            <a:r>
              <a:rPr lang="pl-PL" u="sng" dirty="0" err="1">
                <a:latin typeface="Arial" pitchFamily="34" charset="0"/>
                <a:cs typeface="Arial" pitchFamily="34" charset="0"/>
              </a:rPr>
              <a:t>aś</a:t>
            </a:r>
            <a:r>
              <a:rPr lang="pl-PL" u="sng" dirty="0">
                <a:latin typeface="Arial" pitchFamily="34" charset="0"/>
                <a:cs typeface="Arial" pitchFamily="34" charset="0"/>
              </a:rPr>
              <a:t> w Internecie, są prawdą, zapytaj o to rodziców, dziadków lub panią w przedszkolu.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571472" y="642918"/>
            <a:ext cx="80010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l-PL" dirty="0">
                <a:latin typeface="Arial" pitchFamily="34" charset="0"/>
                <a:cs typeface="Arial" pitchFamily="34" charset="0"/>
              </a:rPr>
              <a:t> </a:t>
            </a:r>
            <a:r>
              <a:rPr lang="pl-PL" b="1" dirty="0">
                <a:latin typeface="Arial" pitchFamily="34" charset="0"/>
                <a:cs typeface="Arial" pitchFamily="34" charset="0"/>
              </a:rPr>
              <a:t>Nieodpowiednie treści </a:t>
            </a:r>
            <a:r>
              <a:rPr lang="pl-PL" dirty="0">
                <a:latin typeface="Arial" pitchFamily="34" charset="0"/>
                <a:cs typeface="Arial" pitchFamily="34" charset="0"/>
              </a:rPr>
              <a:t>– czasem przez przypadek, czasem z ciekawości zdarza się, że ktoś trafia w Internecie na treści nieodpowiednie dla dzieci – np. takie, w których są przekleństwa, przemoc lub nagie osoby. Po ich obejrzeniu ten ktoś może się wystraszyć, ale może być też zaciekawiony. Takich treści jest w Internecie, niestety, dużo. </a:t>
            </a:r>
            <a:r>
              <a:rPr lang="pl-PL" u="sng" dirty="0">
                <a:latin typeface="Arial" pitchFamily="34" charset="0"/>
                <a:cs typeface="Arial" pitchFamily="34" charset="0"/>
              </a:rPr>
              <a:t>Ważne, żebyś w takiej sytuacji powiedział/a rodzicom o tym, co się stało.</a:t>
            </a:r>
          </a:p>
        </p:txBody>
      </p:sp>
      <p:pic>
        <p:nvPicPr>
          <p:cNvPr id="41986" name="Picture 2" descr="MISIE - 5 i 6 latki | Przedszkole nr 1 w Tychac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3071810"/>
            <a:ext cx="4071966" cy="2879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988" name="Picture 4" descr="Mama i tata (Chroń dziecko w sieci) - YouTube"/>
          <p:cNvPicPr>
            <a:picLocks noChangeAspect="1" noChangeArrowheads="1"/>
          </p:cNvPicPr>
          <p:nvPr/>
        </p:nvPicPr>
        <p:blipFill>
          <a:blip r:embed="rId3"/>
          <a:srcRect t="12500" b="14583"/>
          <a:stretch>
            <a:fillRect/>
          </a:stretch>
        </p:blipFill>
        <p:spPr bwMode="auto">
          <a:xfrm>
            <a:off x="428596" y="3714752"/>
            <a:ext cx="3953585" cy="2162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2" descr="Інтернет-залежність: хто винен? - «Волинь» — незалежна громадсько–політична  газе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3012" name="AutoShape 4" descr="Інтернет-залежність: хто винен? - «Волинь» — незалежна громадсько–політична  газе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43018" name="Picture 10" descr="Kampania - Chroń dziecko w siec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2928934"/>
            <a:ext cx="5270537" cy="29646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pole tekstowe 2"/>
          <p:cNvSpPr txBox="1"/>
          <p:nvPr/>
        </p:nvSpPr>
        <p:spPr>
          <a:xfrm>
            <a:off x="642910" y="642918"/>
            <a:ext cx="7929618" cy="253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l-PL" dirty="0">
                <a:latin typeface="Arial" pitchFamily="34" charset="0"/>
                <a:cs typeface="Arial" pitchFamily="34" charset="0"/>
              </a:rPr>
              <a:t> </a:t>
            </a:r>
            <a:r>
              <a:rPr lang="pl-PL" b="1" dirty="0">
                <a:latin typeface="Arial" pitchFamily="34" charset="0"/>
                <a:cs typeface="Arial" pitchFamily="34" charset="0"/>
              </a:rPr>
              <a:t>Przykre komentarze i wyzwiska </a:t>
            </a:r>
            <a:r>
              <a:rPr lang="pl-PL" dirty="0">
                <a:latin typeface="Arial" pitchFamily="34" charset="0"/>
                <a:cs typeface="Arial" pitchFamily="34" charset="0"/>
              </a:rPr>
              <a:t>– Internet służy m.in. do rozmawiania </a:t>
            </a:r>
            <a:br>
              <a:rPr lang="pl-PL" dirty="0">
                <a:latin typeface="Arial" pitchFamily="34" charset="0"/>
                <a:cs typeface="Arial" pitchFamily="34" charset="0"/>
              </a:rPr>
            </a:br>
            <a:r>
              <a:rPr lang="pl-PL" dirty="0">
                <a:latin typeface="Arial" pitchFamily="34" charset="0"/>
                <a:cs typeface="Arial" pitchFamily="34" charset="0"/>
              </a:rPr>
              <a:t>i pisania z innymi. Tak jak czasem w przedszkolu czy na podwórku zdarza się, że ktoś jest niemiły, obraża, używa przezwisk czy przekleństw, tak samo może się to zdarzyć w Internecie. </a:t>
            </a:r>
            <a:r>
              <a:rPr lang="pl-PL" u="sng" dirty="0">
                <a:latin typeface="Arial" pitchFamily="34" charset="0"/>
                <a:cs typeface="Arial" pitchFamily="34" charset="0"/>
              </a:rPr>
              <a:t>Taką sytuację trzeba zgłosić rodzicom albo pani w przedszkolu, bo nikt nie ma prawa obrażać innych i im dokuczać.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2" descr="Kampania: Nigdy nie wiadomo, kto jest po drugiej stronie / Dziecko w Sieci  / Programy i kampanie na rzecz dzieci / Przeciwdziałanie przemocy wobec  dzieci / Działalność / Ministerstwo Sprawiedliwośc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5060" name="AutoShape 4" descr="Kampania: Nigdy nie wiadomo, kto jest po drugiej stronie / Dziecko w Sieci  / Programy i kampanie na rzecz dzieci / Przeciwdziałanie przemocy wobec  dzieci / Działalność / Ministerstwo Sprawiedliwośc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642910" y="642918"/>
            <a:ext cx="7858180" cy="2949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l-PL" b="1" dirty="0">
                <a:latin typeface="Arial" pitchFamily="34" charset="0"/>
                <a:cs typeface="Arial" pitchFamily="34" charset="0"/>
              </a:rPr>
              <a:t>Zbyt długie używanie – </a:t>
            </a:r>
            <a:r>
              <a:rPr lang="pl-PL" dirty="0">
                <a:latin typeface="Arial" pitchFamily="34" charset="0"/>
                <a:cs typeface="Arial" pitchFamily="34" charset="0"/>
              </a:rPr>
              <a:t>Granie, oglądanie bajek czy inne rzeczy, które można robić na tablecie, </a:t>
            </a:r>
            <a:r>
              <a:rPr lang="pl-PL" dirty="0" err="1">
                <a:latin typeface="Arial" pitchFamily="34" charset="0"/>
                <a:cs typeface="Arial" pitchFamily="34" charset="0"/>
              </a:rPr>
              <a:t>smartfonie</a:t>
            </a:r>
            <a:r>
              <a:rPr lang="pl-PL" dirty="0">
                <a:latin typeface="Arial" pitchFamily="34" charset="0"/>
                <a:cs typeface="Arial" pitchFamily="34" charset="0"/>
              </a:rPr>
              <a:t> lub komputerze, mogą być dobrą zabawą. Jednak jeśli ktoś korzysta z tych urządzeń zbyt długo, mogą go rozboleć oczy czy głowa, może być zmęczony i niespokojny. W dodatku osoby, które spędzają większość swojego czasu przy ekranach, mogą nie mieć czasu na inne aktywności. </a:t>
            </a:r>
            <a:r>
              <a:rPr lang="pl-PL" u="sng" dirty="0">
                <a:latin typeface="Arial" pitchFamily="34" charset="0"/>
                <a:cs typeface="Arial" pitchFamily="34" charset="0"/>
              </a:rPr>
              <a:t>Dlatego nie powinno się oglądać więcej niż jedną bajkę dziennie.</a:t>
            </a:r>
          </a:p>
        </p:txBody>
      </p:sp>
      <p:pic>
        <p:nvPicPr>
          <p:cNvPr id="45064" name="Picture 8" descr="edupolis | kampania „Nie zagub dziecka w sieci”"/>
          <p:cNvPicPr>
            <a:picLocks noChangeAspect="1" noChangeArrowheads="1"/>
          </p:cNvPicPr>
          <p:nvPr/>
        </p:nvPicPr>
        <p:blipFill>
          <a:blip r:embed="rId2" cstate="print"/>
          <a:srcRect t="11521"/>
          <a:stretch>
            <a:fillRect/>
          </a:stretch>
        </p:blipFill>
        <p:spPr bwMode="auto">
          <a:xfrm>
            <a:off x="4857751" y="3357562"/>
            <a:ext cx="3875519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5066" name="Picture 10" descr="Internet zagrożeniem dla przedszkolak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643574"/>
            <a:ext cx="3429024" cy="22818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571472" y="642918"/>
            <a:ext cx="7929618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l-PL" b="1" dirty="0"/>
              <a:t> </a:t>
            </a:r>
            <a:r>
              <a:rPr lang="pl-PL" b="1" dirty="0">
                <a:latin typeface="Arial" pitchFamily="34" charset="0"/>
                <a:cs typeface="Arial" pitchFamily="34" charset="0"/>
              </a:rPr>
              <a:t>Niebezpieczne kontakty – </a:t>
            </a:r>
            <a:r>
              <a:rPr lang="pl-PL" dirty="0">
                <a:latin typeface="Arial" pitchFamily="34" charset="0"/>
                <a:cs typeface="Arial" pitchFamily="34" charset="0"/>
              </a:rPr>
              <a:t>z Internetu korzysta bardzo dużo ludzi na całym świecie, dlatego można spotkać w nim osoby, z którymi chcemy się bawić i rozmawiać, ale również ludzi, z którymi nie powinniśmy mieć kontaktu. Tak jak na ulicy może się zdarzyć, że ktoś obcy zaczepia inną osobę, tak samo może zdarzyć się w Internecie. </a:t>
            </a:r>
            <a:r>
              <a:rPr lang="pl-PL" u="sng" dirty="0">
                <a:latin typeface="Arial" pitchFamily="34" charset="0"/>
                <a:cs typeface="Arial" pitchFamily="34" charset="0"/>
              </a:rPr>
              <a:t>W obu tych przypadkach, kiedy dziecko spotyka kogoś, kogo nie zna, powinno poinformować o tym rodziców albo inną zaufaną osobę.</a:t>
            </a:r>
          </a:p>
        </p:txBody>
      </p:sp>
      <p:pic>
        <p:nvPicPr>
          <p:cNvPr id="47106" name="Picture 2" descr="10-latki rozebrały się przed kamerą - Radio Poznań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3643314"/>
            <a:ext cx="3450412" cy="2300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Тренинг по безопасности: “Безопасный интернет” | Дети в городе Днеп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928802"/>
            <a:ext cx="6457683" cy="4024994"/>
          </a:xfrm>
          <a:prstGeom prst="rect">
            <a:avLst/>
          </a:prstGeom>
          <a:noFill/>
        </p:spPr>
      </p:pic>
      <p:sp>
        <p:nvSpPr>
          <p:cNvPr id="4" name="pole tekstowe 3"/>
          <p:cNvSpPr txBox="1"/>
          <p:nvPr/>
        </p:nvSpPr>
        <p:spPr>
          <a:xfrm>
            <a:off x="571472" y="571480"/>
            <a:ext cx="8001056" cy="253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l-PL" dirty="0"/>
              <a:t> </a:t>
            </a:r>
            <a:r>
              <a:rPr lang="pl-PL" b="1" dirty="0">
                <a:latin typeface="Arial" pitchFamily="34" charset="0"/>
                <a:cs typeface="Arial" pitchFamily="34" charset="0"/>
              </a:rPr>
              <a:t>Gry komputerowe – internetowe </a:t>
            </a:r>
            <a:r>
              <a:rPr lang="pl-PL" dirty="0"/>
              <a:t>– z </a:t>
            </a: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jednej strony gry komputerowe są odbierane jako nowoczesna i bardzo atrakcyjna zabawa, pozwalająca przeżyć wiele fascynujących przygód w wirtualnym świecie. Z drugiej strony zaś ta ,,nowoczesna forma zabawy” często przeraża ogromnym ładunkiem przemocy budząc niepokój co do negatywnego wpływu tych treści na rozwój dziecka.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К чему приводит игромания | SM.New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3672" y="2571744"/>
            <a:ext cx="4116478" cy="33695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Prostokąt 3"/>
          <p:cNvSpPr/>
          <p:nvPr/>
        </p:nvSpPr>
        <p:spPr>
          <a:xfrm>
            <a:off x="571472" y="474345"/>
            <a:ext cx="8001056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pl-PL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Początek uzależnienia od gier –</a:t>
            </a:r>
            <a:r>
              <a:rPr lang="pl-PL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dziecko spędza wiele czasu przy grach; rodzice z dumą patrzą na dziecko, które sprawnie obsługuje komputer, uważają je za młodego geniusza, są przekonani, że rozwija ono swoje zainteresowania, a równocześnie jest w domu pod czujnym okiem rodziców.</a:t>
            </a:r>
          </a:p>
          <a:p>
            <a:pPr algn="just">
              <a:lnSpc>
                <a:spcPct val="150000"/>
              </a:lnSpc>
              <a:buNone/>
            </a:pPr>
            <a:endParaRPr lang="pl-PL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pl-PL" u="sng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 czasem dzieci zaczynają spędzać coraz więcej czasu przy grach komputerowych, przy próbie oderwania od komputera reagują wybuchami niekontrolowanej złości i agresji. Najważniejsza staje się gra i czas spędzany w świecie wirtualnym.</a:t>
            </a:r>
            <a:endParaRPr lang="pl-PL" u="sng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642910" y="642918"/>
            <a:ext cx="7786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b="1" dirty="0">
                <a:latin typeface="Arial" pitchFamily="34" charset="0"/>
                <a:cs typeface="Arial" pitchFamily="34" charset="0"/>
              </a:rPr>
              <a:t>Oznaczenia gier komputerowych – system PEGI ( strona z opisem gier </a:t>
            </a:r>
            <a:r>
              <a:rPr lang="pl-PL" b="1" dirty="0" err="1">
                <a:latin typeface="Arial" pitchFamily="34" charset="0"/>
                <a:cs typeface="Arial" pitchFamily="34" charset="0"/>
              </a:rPr>
              <a:t>www.pegi.info</a:t>
            </a:r>
            <a:r>
              <a:rPr lang="pl-PL" b="1" dirty="0">
                <a:latin typeface="Arial" pitchFamily="34" charset="0"/>
                <a:cs typeface="Arial" pitchFamily="34" charset="0"/>
              </a:rPr>
              <a:t>) </a:t>
            </a:r>
            <a:r>
              <a:rPr lang="pl-PL" dirty="0"/>
              <a:t> </a:t>
            </a:r>
          </a:p>
          <a:p>
            <a:endParaRPr lang="pl-PL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643050"/>
            <a:ext cx="1143000" cy="1143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00232" y="1643050"/>
            <a:ext cx="2514600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 grze jest używany  wulgarny język</a:t>
            </a:r>
          </a:p>
        </p:txBody>
      </p:sp>
      <p:pic>
        <p:nvPicPr>
          <p:cNvPr id="7" name="Picture 13" descr="http://www.pegi.info/pl/index/id/media/img/11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2857496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2071670" y="2786058"/>
            <a:ext cx="3048000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 grze pojawiają się nagość i/lub zachowania seksualne</a:t>
            </a:r>
            <a:r>
              <a:rPr lang="pl-PL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9" name="Picture 7" descr="http://www.pegi.info/pl/index/id/media/img/11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071942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928794" y="4000504"/>
            <a:ext cx="3276600" cy="120032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 grze pojawiają się nawiązania do narkotyków, </a:t>
            </a:r>
          </a:p>
          <a:p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lub jest pokazane zażywanie narkotyków. </a:t>
            </a:r>
          </a:p>
        </p:txBody>
      </p:sp>
      <p:pic>
        <p:nvPicPr>
          <p:cNvPr id="11" name="Picture 9" descr="http://www.pegi.info/pl/index/id/media/img/113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5286388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1928794" y="5572140"/>
            <a:ext cx="2809875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Gra może przestraszyć młodsze dzieci.</a:t>
            </a:r>
            <a:r>
              <a:rPr lang="pl-PL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3" name="Picture 5" descr="http://www.pegi.info/pl/index/id/media/img/111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0694" y="128586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6781800" y="1357299"/>
            <a:ext cx="1933604" cy="120032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Gra pokazuje przypadki dyskryminacji</a:t>
            </a:r>
            <a:br>
              <a:rPr lang="pl-PL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pl-PL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11" descr="http://www.pegi.info/pl/index/id/media/img/114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0694" y="2786058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6715140" y="2571744"/>
            <a:ext cx="2071702" cy="147732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Gry, które zachęcają do uprawiania hazardu lub go uczą. </a:t>
            </a:r>
          </a:p>
        </p:txBody>
      </p:sp>
      <p:pic>
        <p:nvPicPr>
          <p:cNvPr id="17" name="Picture 15" descr="http://www.pegi.info/pl/index/id/media/img/117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00694" y="4214818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6781800" y="4572008"/>
            <a:ext cx="1790728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Gra zawiera elementy przemocy.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571472" y="642918"/>
            <a:ext cx="8001056" cy="867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b="1" dirty="0"/>
              <a:t>Oznaczenia gier komputerowych – system amerykański ESRB</a:t>
            </a: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714488"/>
            <a:ext cx="814366" cy="1184532"/>
          </a:xfrm>
          <a:prstGeom prst="rect">
            <a:avLst/>
          </a:prstGeom>
          <a:noFill/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643042" y="1928802"/>
            <a:ext cx="1676392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Tylko dla osób dorosłych</a:t>
            </a:r>
          </a:p>
        </p:txBody>
      </p:sp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3000372"/>
            <a:ext cx="856186" cy="1210514"/>
          </a:xfrm>
          <a:prstGeom prst="rect">
            <a:avLst/>
          </a:prstGeom>
          <a:noFill/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1785918" y="3429000"/>
            <a:ext cx="1828800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Dla wszystkich</a:t>
            </a:r>
          </a:p>
        </p:txBody>
      </p:sp>
      <p:pic>
        <p:nvPicPr>
          <p:cNvPr id="4813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4500570"/>
            <a:ext cx="779731" cy="1123936"/>
          </a:xfrm>
          <a:prstGeom prst="rect">
            <a:avLst/>
          </a:prstGeom>
          <a:noFill/>
        </p:spPr>
      </p:pic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1714480" y="4572008"/>
            <a:ext cx="1824030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Dla wszystkich powyżej 10 roku życia</a:t>
            </a:r>
          </a:p>
        </p:txBody>
      </p:sp>
      <p:pic>
        <p:nvPicPr>
          <p:cNvPr id="48137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14744" y="1785926"/>
            <a:ext cx="785818" cy="1149978"/>
          </a:xfrm>
          <a:prstGeom prst="rect">
            <a:avLst/>
          </a:prstGeom>
          <a:noFill/>
        </p:spPr>
      </p:pic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4714876" y="2071678"/>
            <a:ext cx="2057400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Dla małych dzieci</a:t>
            </a:r>
          </a:p>
        </p:txBody>
      </p:sp>
      <p:pic>
        <p:nvPicPr>
          <p:cNvPr id="48139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14744" y="3071810"/>
            <a:ext cx="752476" cy="1084135"/>
          </a:xfrm>
          <a:prstGeom prst="rect">
            <a:avLst/>
          </a:prstGeom>
          <a:noFill/>
        </p:spPr>
      </p:pic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4714876" y="3286124"/>
            <a:ext cx="2043130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Dla nastolatków powyżej 17 lat</a:t>
            </a:r>
          </a:p>
        </p:txBody>
      </p:sp>
      <p:pic>
        <p:nvPicPr>
          <p:cNvPr id="48141" name="Picture 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14744" y="4429132"/>
            <a:ext cx="747279" cy="1071570"/>
          </a:xfrm>
          <a:prstGeom prst="rect">
            <a:avLst/>
          </a:prstGeom>
          <a:noFill/>
        </p:spPr>
      </p:pic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786314" y="4786322"/>
            <a:ext cx="1905000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Dla nastolatków</a:t>
            </a:r>
          </a:p>
        </p:txBody>
      </p:sp>
      <p:pic>
        <p:nvPicPr>
          <p:cNvPr id="48143" name="Picture 1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43702" y="3714752"/>
            <a:ext cx="785818" cy="1143007"/>
          </a:xfrm>
          <a:prstGeom prst="rect">
            <a:avLst/>
          </a:prstGeom>
          <a:noFill/>
        </p:spPr>
      </p:pic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7500958" y="3929066"/>
            <a:ext cx="1285884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Reklamy, zwiastuny gier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AutoShape 2" descr="https://cloud1i.edupage.org/cloud?z%3AsO3Q5jkUpYCDrKuL8b6FGj69qydWtzkwvEiQQfC4oElgoB3eeXRV3%2FQNo8zFsqRj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52228" name="Picture 4" descr="https://cloud1i.edupage.org/cloud?z%3AsO3Q5jkUpYCDrKuL8b6FGj69qydWtzkwvEiQQfC4oElgoB3eeXRV3%2FQNo8zFsqRj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71472" y="428604"/>
            <a:ext cx="5072098" cy="5946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 rot="21436120">
            <a:off x="3214678" y="3214686"/>
            <a:ext cx="5715040" cy="151274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pl-PL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Bezpieczny Internet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83880" cy="1051560"/>
          </a:xfrm>
        </p:spPr>
        <p:txBody>
          <a:bodyPr/>
          <a:lstStyle/>
          <a:p>
            <a:r>
              <a:rPr lang="pl-PL" dirty="0"/>
              <a:t>Domowe zasady ekranowe: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642910" y="1714488"/>
            <a:ext cx="7858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dirty="0">
                <a:latin typeface="Arial" pitchFamily="34" charset="0"/>
                <a:cs typeface="Arial" pitchFamily="34" charset="0"/>
              </a:rPr>
              <a:t> </a:t>
            </a:r>
            <a:r>
              <a:rPr lang="pl-PL" b="1" dirty="0">
                <a:latin typeface="Arial" pitchFamily="34" charset="0"/>
                <a:cs typeface="Arial" pitchFamily="34" charset="0"/>
              </a:rPr>
              <a:t>ograniczaj czas przed ekranem</a:t>
            </a:r>
          </a:p>
          <a:p>
            <a:pPr>
              <a:buFont typeface="Arial" pitchFamily="34" charset="0"/>
              <a:buChar char="•"/>
            </a:pPr>
            <a:endParaRPr lang="pl-PL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928662" y="2214554"/>
          <a:ext cx="5357850" cy="264320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7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8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8419">
                <a:tc>
                  <a:txBody>
                    <a:bodyPr/>
                    <a:lstStyle/>
                    <a:p>
                      <a:r>
                        <a:rPr lang="pl-PL" dirty="0"/>
                        <a:t>DO 2 R.Ż</a:t>
                      </a:r>
                    </a:p>
                  </a:txBody>
                  <a:tcPr marL="228600" marR="228600" marT="57150" marB="57150" anchor="ctr"/>
                </a:tc>
                <a:tc>
                  <a:txBody>
                    <a:bodyPr/>
                    <a:lstStyle/>
                    <a:p>
                      <a:r>
                        <a:rPr lang="pl-PL"/>
                        <a:t>zero ekranów</a:t>
                      </a:r>
                    </a:p>
                  </a:txBody>
                  <a:tcPr marL="228600" marR="228600" marT="57150" marB="5715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3185">
                <a:tc>
                  <a:txBody>
                    <a:bodyPr/>
                    <a:lstStyle/>
                    <a:p>
                      <a:r>
                        <a:rPr lang="pl-PL"/>
                        <a:t>2-5 LAT</a:t>
                      </a:r>
                    </a:p>
                  </a:txBody>
                  <a:tcPr marL="228600" marR="228600" marT="57150" marB="57150" anchor="ctr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do jednej godziny</a:t>
                      </a:r>
                    </a:p>
                  </a:txBody>
                  <a:tcPr marL="228600" marR="228600" marT="57150" marB="571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3185">
                <a:tc>
                  <a:txBody>
                    <a:bodyPr/>
                    <a:lstStyle/>
                    <a:p>
                      <a:r>
                        <a:rPr lang="pl-PL"/>
                        <a:t>6-12 LAT</a:t>
                      </a:r>
                    </a:p>
                  </a:txBody>
                  <a:tcPr marL="228600" marR="228600" marT="57150" marB="57150" anchor="ctr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do 2 godzin dziennie</a:t>
                      </a:r>
                    </a:p>
                  </a:txBody>
                  <a:tcPr marL="228600" marR="228600" marT="57150" marB="571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419">
                <a:tc>
                  <a:txBody>
                    <a:bodyPr/>
                    <a:lstStyle/>
                    <a:p>
                      <a:r>
                        <a:rPr lang="pl-PL"/>
                        <a:t>NASTOLATEK</a:t>
                      </a:r>
                    </a:p>
                  </a:txBody>
                  <a:tcPr marL="228600" marR="228600" marT="57150" marB="57150" anchor="ctr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do 4 godzin</a:t>
                      </a:r>
                    </a:p>
                  </a:txBody>
                  <a:tcPr marL="228600" marR="228600" marT="57150" marB="571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9154" name="AutoShape 2" descr="Dziecko Nauka Na Komputerze - Stockowe grafiki wektorowe i więcej obrazów  Bazgroły - Rysunek - i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9156" name="AutoShape 4" descr="Dziecko Nauka Na Komputerze - Stockowe grafiki wektorowe i więcej obrazów  Bazgroły - Rysunek - i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49158" name="Picture 6" descr="Dziecko Nauka Na Komputerze - Stockowe grafiki wektorowe i więcej obrazów  Bazgroły - Rysunek - iStock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2071678"/>
            <a:ext cx="2596200" cy="37147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714348" y="714356"/>
            <a:ext cx="7786742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l-PL" dirty="0">
                <a:latin typeface="Arial" pitchFamily="34" charset="0"/>
                <a:cs typeface="Arial" pitchFamily="34" charset="0"/>
              </a:rPr>
              <a:t> </a:t>
            </a:r>
            <a:r>
              <a:rPr lang="pl-PL" b="1" dirty="0">
                <a:latin typeface="Arial" pitchFamily="34" charset="0"/>
                <a:cs typeface="Arial" pitchFamily="34" charset="0"/>
              </a:rPr>
              <a:t>nie pozwalaj patrzeć w ekran przed snem </a:t>
            </a:r>
            <a:r>
              <a:rPr lang="pl-PL" dirty="0">
                <a:latin typeface="Arial" pitchFamily="34" charset="0"/>
                <a:cs typeface="Arial" pitchFamily="34" charset="0"/>
              </a:rPr>
              <a:t>– światło </a:t>
            </a:r>
            <a:r>
              <a:rPr lang="pl-PL" dirty="0" err="1">
                <a:latin typeface="Arial" pitchFamily="34" charset="0"/>
                <a:cs typeface="Arial" pitchFamily="34" charset="0"/>
              </a:rPr>
              <a:t>smartfonów</a:t>
            </a:r>
            <a:r>
              <a:rPr lang="pl-PL" dirty="0">
                <a:latin typeface="Arial" pitchFamily="34" charset="0"/>
                <a:cs typeface="Arial" pitchFamily="34" charset="0"/>
              </a:rPr>
              <a:t>, komputerów utrudnia zasypianie i pogarsza jakość snu. Zaleca się, aby nie korzystać z urządzeń ekranowych przynajmniej godzinę przed snem.</a:t>
            </a:r>
          </a:p>
          <a:p>
            <a:pPr algn="just">
              <a:lnSpc>
                <a:spcPct val="150000"/>
              </a:lnSpc>
            </a:pPr>
            <a:endParaRPr lang="pl-PL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l-PL" dirty="0">
                <a:latin typeface="Arial" pitchFamily="34" charset="0"/>
                <a:cs typeface="Arial" pitchFamily="34" charset="0"/>
              </a:rPr>
              <a:t> </a:t>
            </a:r>
            <a:r>
              <a:rPr lang="pl-PL" b="1" dirty="0">
                <a:latin typeface="Arial" pitchFamily="34" charset="0"/>
                <a:cs typeface="Arial" pitchFamily="34" charset="0"/>
              </a:rPr>
              <a:t>nie korzystamy z ekranów przy jedzeniu </a:t>
            </a:r>
            <a:r>
              <a:rPr lang="pl-PL" dirty="0">
                <a:latin typeface="Arial" pitchFamily="34" charset="0"/>
                <a:cs typeface="Arial" pitchFamily="34" charset="0"/>
              </a:rPr>
              <a:t>– warto zadbać o rodzinne strefy i rytuały bez ekranów, tak aby urządzenia nie zakłócały nam rozmów i nie rozpraszały nas, kiedy spędzamy wspólnie czas.  Korzystanie </a:t>
            </a:r>
            <a:br>
              <a:rPr lang="pl-PL" dirty="0">
                <a:latin typeface="Arial" pitchFamily="34" charset="0"/>
                <a:cs typeface="Arial" pitchFamily="34" charset="0"/>
              </a:rPr>
            </a:br>
            <a:r>
              <a:rPr lang="pl-PL" dirty="0">
                <a:latin typeface="Arial" pitchFamily="34" charset="0"/>
                <a:cs typeface="Arial" pitchFamily="34" charset="0"/>
              </a:rPr>
              <a:t>z urządzeń ekranowych podczas posiłków może osłabiać więzi rodzinne oraz prowadzić do niezdrowych nawyków żywieniowych. </a:t>
            </a:r>
          </a:p>
        </p:txBody>
      </p:sp>
      <p:pic>
        <p:nvPicPr>
          <p:cNvPr id="56322" name="Picture 2" descr="Używając, kamień, komputer, jaskiniowiec, rysunek. Kamień, komputer,  jaskiniowiec, ilustracja, wektor, używając, rysunek.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1538"/>
          <a:stretch>
            <a:fillRect/>
          </a:stretch>
        </p:blipFill>
        <p:spPr bwMode="auto">
          <a:xfrm>
            <a:off x="3143240" y="4071942"/>
            <a:ext cx="3727174" cy="2143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500034" y="571480"/>
            <a:ext cx="814393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l-PL" dirty="0">
                <a:latin typeface="Arial" pitchFamily="34" charset="0"/>
                <a:cs typeface="Arial" pitchFamily="34" charset="0"/>
              </a:rPr>
              <a:t> </a:t>
            </a:r>
            <a:r>
              <a:rPr lang="pl-PL" b="1" dirty="0">
                <a:latin typeface="Arial" pitchFamily="34" charset="0"/>
                <a:cs typeface="Arial" pitchFamily="34" charset="0"/>
              </a:rPr>
              <a:t>odkładajmy wszystkie ekrany w jedno miejsce – </a:t>
            </a:r>
            <a:r>
              <a:rPr lang="pl-PL" dirty="0">
                <a:latin typeface="Arial" pitchFamily="34" charset="0"/>
                <a:cs typeface="Arial" pitchFamily="34" charset="0"/>
              </a:rPr>
              <a:t>dobrze jest </a:t>
            </a:r>
            <a:r>
              <a:rPr lang="pl-PL" dirty="0"/>
              <a:t>zrezygnować z ekranów po przebudzeniu i pozbyć się nawyku noszenia telefonu przy sobie, spędzając czas w domu. Warto ustalić wspólne miejsce na odkładanie i ładowanie urządzeń.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pl-PL" dirty="0">
              <a:latin typeface="Arial" pitchFamily="34" charset="0"/>
              <a:cs typeface="Arial" pitchFamily="34" charset="0"/>
            </a:endParaRPr>
          </a:p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pl-PL" b="1" dirty="0">
                <a:latin typeface="Arial" pitchFamily="34" charset="0"/>
                <a:cs typeface="Arial" pitchFamily="34" charset="0"/>
              </a:rPr>
              <a:t> spędzajmy razem czas aktywnie</a:t>
            </a:r>
            <a:r>
              <a:rPr lang="pl-PL" dirty="0">
                <a:latin typeface="Arial" pitchFamily="34" charset="0"/>
                <a:cs typeface="Arial" pitchFamily="34" charset="0"/>
              </a:rPr>
              <a:t> – ruch jest ważny dla zdrowia wszystkich domowników. Aktywność fizyczna jest konieczna dla prawidłowego rozwoju dzieci. Wspiera nie tylko rozwój fizyczny, lecz także rozwój układu nerwowego.</a:t>
            </a:r>
          </a:p>
          <a:p>
            <a:pPr algn="just" fontAlgn="base">
              <a:lnSpc>
                <a:spcPct val="150000"/>
              </a:lnSpc>
            </a:pPr>
            <a:r>
              <a:rPr lang="pl-PL" dirty="0">
                <a:latin typeface="Arial" pitchFamily="34" charset="0"/>
                <a:cs typeface="Arial" pitchFamily="34" charset="0"/>
              </a:rPr>
              <a:t>Minimalny czas aktywności fizycznej dzieci do 2. roku życia to 3 godziny. Zaleca się, aby dzieci 2+ i młodzież mogły przeznaczyć na ruch przynajmniej godzinę dziennie. 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pl-PL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AutoShape 4" descr="Edukacyjna kostka do g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55302" name="Picture 6" descr="Bastion Polskich Fanów Star Wars &gt; Gry planszowe i towarzyskie Star War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EFD"/>
              </a:clrFrom>
              <a:clrTo>
                <a:srgbClr val="FCFE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3714752"/>
            <a:ext cx="4286250" cy="27241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571472" y="642918"/>
            <a:ext cx="800105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l-PL" dirty="0">
                <a:latin typeface="Arial" pitchFamily="34" charset="0"/>
                <a:cs typeface="Arial" pitchFamily="34" charset="0"/>
              </a:rPr>
              <a:t> </a:t>
            </a:r>
            <a:r>
              <a:rPr lang="pl-PL" b="1" dirty="0">
                <a:latin typeface="Arial" pitchFamily="34" charset="0"/>
                <a:cs typeface="Arial" pitchFamily="34" charset="0"/>
              </a:rPr>
              <a:t>bawmy się razem bez ekranów </a:t>
            </a:r>
            <a:r>
              <a:rPr lang="pl-PL" dirty="0">
                <a:latin typeface="Arial" pitchFamily="34" charset="0"/>
                <a:cs typeface="Arial" pitchFamily="34" charset="0"/>
              </a:rPr>
              <a:t>– bądźmy z dziećmi w prawdziwej relacji podczas wspólnych gier i zabaw. Dbajmy, żeby nie rozpraszały nas ekrany. Dobrym pomysłem jest odłożenie na ten czas telefonów i wyciszenie w nich powiadomień. Wyłączmy telewizor działający w tle.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pl-PL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l-PL" b="1" dirty="0">
                <a:latin typeface="Arial" pitchFamily="34" charset="0"/>
                <a:cs typeface="Arial" pitchFamily="34" charset="0"/>
              </a:rPr>
              <a:t> ograniczaj czas przed ekranem w podróży </a:t>
            </a:r>
            <a:r>
              <a:rPr lang="pl-PL" dirty="0">
                <a:latin typeface="Arial" pitchFamily="34" charset="0"/>
                <a:cs typeface="Arial" pitchFamily="34" charset="0"/>
              </a:rPr>
              <a:t>– nie korzystamy </a:t>
            </a:r>
            <a:br>
              <a:rPr lang="pl-PL" dirty="0">
                <a:latin typeface="Arial" pitchFamily="34" charset="0"/>
                <a:cs typeface="Arial" pitchFamily="34" charset="0"/>
              </a:rPr>
            </a:br>
            <a:r>
              <a:rPr lang="pl-PL" dirty="0">
                <a:latin typeface="Arial" pitchFamily="34" charset="0"/>
                <a:cs typeface="Arial" pitchFamily="34" charset="0"/>
              </a:rPr>
              <a:t>z ekranów, kiedy przemieszczamy się pieszo lub na rowerze. 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pl-PL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l-PL" dirty="0">
                <a:latin typeface="Arial" pitchFamily="34" charset="0"/>
                <a:cs typeface="Arial" pitchFamily="34" charset="0"/>
              </a:rPr>
              <a:t> </a:t>
            </a:r>
            <a:r>
              <a:rPr lang="pl-PL" b="1" dirty="0">
                <a:latin typeface="Arial" pitchFamily="34" charset="0"/>
                <a:cs typeface="Arial" pitchFamily="34" charset="0"/>
              </a:rPr>
              <a:t>zabieraj na noc ekrany z sypialni </a:t>
            </a:r>
            <a:r>
              <a:rPr lang="pl-PL" dirty="0">
                <a:latin typeface="Arial" pitchFamily="34" charset="0"/>
                <a:cs typeface="Arial" pitchFamily="34" charset="0"/>
              </a:rPr>
              <a:t>– komunikaty dźwiękowe urządzeń ekranowych wybudzają i zakłócają – tak ważny dla zdrowia – sen.</a:t>
            </a:r>
          </a:p>
        </p:txBody>
      </p:sp>
      <p:pic>
        <p:nvPicPr>
          <p:cNvPr id="54274" name="Picture 2" descr="Realistyczne Elementy Gry W Szachy 3d Ikony Ustaw Z Refleksji | Darmowy  Wekto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4643446"/>
            <a:ext cx="2428892" cy="16822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83880" cy="1051560"/>
          </a:xfrm>
        </p:spPr>
        <p:txBody>
          <a:bodyPr/>
          <a:lstStyle/>
          <a:p>
            <a:r>
              <a:rPr lang="pl-PL" dirty="0"/>
              <a:t>Źródło:</a:t>
            </a:r>
          </a:p>
        </p:txBody>
      </p:sp>
      <p:sp>
        <p:nvSpPr>
          <p:cNvPr id="3" name="Prostokąt 2"/>
          <p:cNvSpPr/>
          <p:nvPr/>
        </p:nvSpPr>
        <p:spPr>
          <a:xfrm>
            <a:off x="500034" y="2000240"/>
            <a:ext cx="8143932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l-PL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pl-PL" sz="1400" dirty="0" err="1">
                <a:latin typeface="Arial" pitchFamily="34" charset="0"/>
                <a:cs typeface="Arial" pitchFamily="34" charset="0"/>
              </a:rPr>
              <a:t>www.domowezasadyekranowe.fdds.pl</a:t>
            </a:r>
            <a:endParaRPr lang="pl-PL" sz="1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l-PL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pl-PL" sz="1400" dirty="0" err="1">
                <a:latin typeface="Arial" pitchFamily="34" charset="0"/>
                <a:cs typeface="Arial" pitchFamily="34" charset="0"/>
              </a:rPr>
              <a:t>necio.pl</a:t>
            </a:r>
            <a:endParaRPr lang="pl-PL" sz="1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l-PL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pl-PL" sz="1400" dirty="0" err="1">
                <a:latin typeface="Arial" pitchFamily="34" charset="0"/>
                <a:cs typeface="Arial" pitchFamily="34" charset="0"/>
              </a:rPr>
              <a:t>google.com</a:t>
            </a:r>
            <a:r>
              <a:rPr lang="pl-PL" sz="1400" dirty="0">
                <a:latin typeface="Arial" pitchFamily="34" charset="0"/>
                <a:cs typeface="Arial" pitchFamily="34" charset="0"/>
              </a:rPr>
              <a:t> (grafika)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l-PL" sz="1400" dirty="0">
                <a:latin typeface="Arial" pitchFamily="34" charset="0"/>
                <a:cs typeface="Arial" pitchFamily="34" charset="0"/>
              </a:rPr>
              <a:t> Prezentacja multimedialna „Bezpieczeństwo w sieci (dziecko ofiara i sprawca)” </a:t>
            </a:r>
            <a:r>
              <a:rPr lang="pl-PL" sz="1400" dirty="0" err="1">
                <a:latin typeface="Arial" pitchFamily="34" charset="0"/>
                <a:cs typeface="Arial" pitchFamily="34" charset="0"/>
              </a:rPr>
              <a:t>podins</a:t>
            </a:r>
            <a:r>
              <a:rPr lang="pl-PL" sz="1400" dirty="0">
                <a:latin typeface="Arial" pitchFamily="34" charset="0"/>
                <a:cs typeface="Arial" pitchFamily="34" charset="0"/>
              </a:rPr>
              <a:t>. Aneta   </a:t>
            </a:r>
          </a:p>
          <a:p>
            <a:pPr algn="just">
              <a:lnSpc>
                <a:spcPct val="150000"/>
              </a:lnSpc>
            </a:pPr>
            <a:r>
              <a:rPr lang="pl-PL" sz="1400" dirty="0">
                <a:latin typeface="Arial" pitchFamily="34" charset="0"/>
                <a:cs typeface="Arial" pitchFamily="34" charset="0"/>
              </a:rPr>
              <a:t>  Pawlińska ekspert Wydziału Prewencji KWP </a:t>
            </a:r>
            <a:r>
              <a:rPr lang="pl-PL" sz="1400" dirty="0" err="1">
                <a:latin typeface="Arial" pitchFamily="34" charset="0"/>
                <a:cs typeface="Arial" pitchFamily="34" charset="0"/>
              </a:rPr>
              <a:t>zs</a:t>
            </a:r>
            <a:r>
              <a:rPr lang="pl-PL" sz="1400" dirty="0">
                <a:latin typeface="Arial" pitchFamily="34" charset="0"/>
                <a:cs typeface="Arial" pitchFamily="34" charset="0"/>
              </a:rPr>
              <a:t>. w Radomiu 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pl-PL" sz="1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pl-PL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642910" y="5429265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latin typeface="Arial" pitchFamily="34" charset="0"/>
                <a:cs typeface="Arial" pitchFamily="34" charset="0"/>
              </a:rPr>
              <a:t>Paulina Zielonka</a:t>
            </a:r>
          </a:p>
          <a:p>
            <a:r>
              <a:rPr lang="pl-PL" sz="1200" dirty="0">
                <a:latin typeface="Arial" pitchFamily="34" charset="0"/>
                <a:cs typeface="Arial" pitchFamily="34" charset="0"/>
              </a:rPr>
              <a:t>Justyna Korycka</a:t>
            </a:r>
          </a:p>
          <a:p>
            <a:r>
              <a:rPr lang="pl-PL" sz="12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928662" y="1285860"/>
            <a:ext cx="72866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8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Dziękujemy </a:t>
            </a:r>
            <a:br>
              <a:rPr lang="pl-PL" sz="8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pl-PL" sz="8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za uwagę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kt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k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k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198</TotalTime>
  <Words>1208</Words>
  <Application>Microsoft Office PowerPoint</Application>
  <PresentationFormat>Pokaz na ekranie (4:3)</PresentationFormat>
  <Paragraphs>74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3" baseType="lpstr">
      <vt:lpstr>Arial</vt:lpstr>
      <vt:lpstr>Verdana</vt:lpstr>
      <vt:lpstr>Wingdings 2</vt:lpstr>
      <vt:lpstr>Aspekt</vt:lpstr>
      <vt:lpstr>„Małe robaczki wciągaczki – zagrożenia w sieci czyhające na dzieci”.   </vt:lpstr>
      <vt:lpstr>Co to jest Internet?</vt:lpstr>
      <vt:lpstr>Co możemy robić w Internecie?</vt:lpstr>
      <vt:lpstr>Zagrożenia w sieci czyhające  na dzieci: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Domowe zasady ekranowe:</vt:lpstr>
      <vt:lpstr>Prezentacja programu PowerPoint</vt:lpstr>
      <vt:lpstr>Prezentacja programu PowerPoint</vt:lpstr>
      <vt:lpstr>Prezentacja programu PowerPoint</vt:lpstr>
      <vt:lpstr>Źródło:</vt:lpstr>
      <vt:lpstr>Prezentacja programu PowerPoint</vt:lpstr>
    </vt:vector>
  </TitlesOfParts>
  <Company>Acer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Justynka</dc:creator>
  <cp:lastModifiedBy>Paulina</cp:lastModifiedBy>
  <cp:revision>22</cp:revision>
  <dcterms:created xsi:type="dcterms:W3CDTF">2020-10-25T11:16:59Z</dcterms:created>
  <dcterms:modified xsi:type="dcterms:W3CDTF">2020-10-31T19:35:54Z</dcterms:modified>
</cp:coreProperties>
</file>